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46"/>
  </p:notesMasterIdLst>
  <p:handoutMasterIdLst>
    <p:handoutMasterId r:id="rId47"/>
  </p:handoutMasterIdLst>
  <p:sldIdLst>
    <p:sldId id="369" r:id="rId2"/>
    <p:sldId id="370" r:id="rId3"/>
    <p:sldId id="371" r:id="rId4"/>
    <p:sldId id="372" r:id="rId5"/>
    <p:sldId id="256" r:id="rId6"/>
    <p:sldId id="306" r:id="rId7"/>
    <p:sldId id="308" r:id="rId8"/>
    <p:sldId id="373" r:id="rId9"/>
    <p:sldId id="392" r:id="rId10"/>
    <p:sldId id="393" r:id="rId11"/>
    <p:sldId id="374" r:id="rId12"/>
    <p:sldId id="375" r:id="rId13"/>
    <p:sldId id="376" r:id="rId14"/>
    <p:sldId id="377" r:id="rId15"/>
    <p:sldId id="378" r:id="rId16"/>
    <p:sldId id="379" r:id="rId17"/>
    <p:sldId id="380" r:id="rId18"/>
    <p:sldId id="381" r:id="rId19"/>
    <p:sldId id="382" r:id="rId20"/>
    <p:sldId id="383" r:id="rId21"/>
    <p:sldId id="384" r:id="rId22"/>
    <p:sldId id="395" r:id="rId23"/>
    <p:sldId id="385" r:id="rId24"/>
    <p:sldId id="410" r:id="rId25"/>
    <p:sldId id="394" r:id="rId26"/>
    <p:sldId id="396" r:id="rId27"/>
    <p:sldId id="407" r:id="rId28"/>
    <p:sldId id="408" r:id="rId29"/>
    <p:sldId id="386" r:id="rId30"/>
    <p:sldId id="387" r:id="rId31"/>
    <p:sldId id="388" r:id="rId32"/>
    <p:sldId id="389" r:id="rId33"/>
    <p:sldId id="409" r:id="rId34"/>
    <p:sldId id="403" r:id="rId35"/>
    <p:sldId id="411" r:id="rId36"/>
    <p:sldId id="390" r:id="rId37"/>
    <p:sldId id="397" r:id="rId38"/>
    <p:sldId id="398" r:id="rId39"/>
    <p:sldId id="400" r:id="rId40"/>
    <p:sldId id="401" r:id="rId41"/>
    <p:sldId id="402" r:id="rId42"/>
    <p:sldId id="404" r:id="rId43"/>
    <p:sldId id="405" r:id="rId44"/>
    <p:sldId id="406"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11DD5B-8D47-4F9A-BFF5-4E8083278632}">
          <p14:sldIdLst>
            <p14:sldId id="369"/>
            <p14:sldId id="370"/>
            <p14:sldId id="371"/>
            <p14:sldId id="372"/>
            <p14:sldId id="256"/>
            <p14:sldId id="306"/>
            <p14:sldId id="308"/>
            <p14:sldId id="373"/>
            <p14:sldId id="392"/>
            <p14:sldId id="393"/>
            <p14:sldId id="374"/>
            <p14:sldId id="375"/>
            <p14:sldId id="376"/>
            <p14:sldId id="377"/>
            <p14:sldId id="378"/>
            <p14:sldId id="379"/>
            <p14:sldId id="380"/>
            <p14:sldId id="381"/>
            <p14:sldId id="382"/>
            <p14:sldId id="383"/>
            <p14:sldId id="384"/>
            <p14:sldId id="395"/>
            <p14:sldId id="385"/>
            <p14:sldId id="410"/>
            <p14:sldId id="394"/>
            <p14:sldId id="396"/>
            <p14:sldId id="407"/>
            <p14:sldId id="408"/>
            <p14:sldId id="386"/>
            <p14:sldId id="387"/>
            <p14:sldId id="388"/>
            <p14:sldId id="389"/>
            <p14:sldId id="409"/>
            <p14:sldId id="403"/>
            <p14:sldId id="411"/>
            <p14:sldId id="390"/>
            <p14:sldId id="397"/>
            <p14:sldId id="398"/>
            <p14:sldId id="400"/>
            <p14:sldId id="401"/>
            <p14:sldId id="402"/>
            <p14:sldId id="404"/>
            <p14:sldId id="405"/>
            <p14:sldId id="40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JW" initials="BJW" lastIdx="3" clrIdx="0"/>
  <p:cmAuthor id="1" name="william.carlin" initials="w"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47"/>
    <a:srgbClr val="800000"/>
    <a:srgbClr val="00CC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46" autoAdjust="0"/>
    <p:restoredTop sz="94552" autoAdjust="0"/>
  </p:normalViewPr>
  <p:slideViewPr>
    <p:cSldViewPr>
      <p:cViewPr varScale="1">
        <p:scale>
          <a:sx n="110" d="100"/>
          <a:sy n="110" d="100"/>
        </p:scale>
        <p:origin x="-918" y="-96"/>
      </p:cViewPr>
      <p:guideLst>
        <p:guide orient="horz" pos="2016"/>
        <p:guide orient="horz" pos="1536"/>
        <p:guide orient="horz" pos="9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76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90"/>
      <c:rAngAx val="0"/>
      <c:perspective val="30"/>
    </c:view3D>
    <c:floor>
      <c:thickness val="0"/>
    </c:floor>
    <c:sideWall>
      <c:thickness val="0"/>
    </c:sideWall>
    <c:backWall>
      <c:thickness val="0"/>
    </c:backWall>
    <c:plotArea>
      <c:layout/>
      <c:pie3DChart>
        <c:varyColors val="1"/>
        <c:ser>
          <c:idx val="0"/>
          <c:order val="0"/>
          <c:tx>
            <c:strRef>
              <c:f>'Mandated vs NonMandated'!$C$4</c:f>
              <c:strCache>
                <c:ptCount val="1"/>
                <c:pt idx="0">
                  <c:v>2013 Tentative</c:v>
                </c:pt>
              </c:strCache>
            </c:strRef>
          </c:tx>
          <c:explosion val="25"/>
          <c:dPt>
            <c:idx val="0"/>
            <c:bubble3D val="0"/>
            <c:spPr>
              <a:solidFill>
                <a:schemeClr val="bg1"/>
              </a:solidFill>
            </c:spPr>
          </c:dPt>
          <c:dPt>
            <c:idx val="1"/>
            <c:bubble3D val="0"/>
            <c:spPr>
              <a:solidFill>
                <a:schemeClr val="tx1">
                  <a:lumMod val="75000"/>
                  <a:lumOff val="25000"/>
                </a:schemeClr>
              </a:solidFill>
            </c:spPr>
          </c:dPt>
          <c:dLbls>
            <c:delete val="1"/>
          </c:dLbls>
          <c:cat>
            <c:strRef>
              <c:f>'Mandated vs NonMandated'!$D$2:$E$2</c:f>
              <c:strCache>
                <c:ptCount val="2"/>
                <c:pt idx="0">
                  <c:v>Revenues from Mandated Programs</c:v>
                </c:pt>
                <c:pt idx="1">
                  <c:v>Discretionary Revenues</c:v>
                </c:pt>
              </c:strCache>
            </c:strRef>
          </c:cat>
          <c:val>
            <c:numRef>
              <c:f>'Mandated vs NonMandated'!$D$4:$E$4</c:f>
              <c:numCache>
                <c:formatCode>_(* #,##0.00_);_(* \(#,##0.00\);_(* "-"??_);_(@_)</c:formatCode>
                <c:ptCount val="2"/>
                <c:pt idx="0">
                  <c:v>-29345150</c:v>
                </c:pt>
                <c:pt idx="1">
                  <c:v>-109896585</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90"/>
      <c:rAngAx val="0"/>
      <c:perspective val="30"/>
    </c:view3D>
    <c:floor>
      <c:thickness val="0"/>
    </c:floor>
    <c:sideWall>
      <c:thickness val="0"/>
    </c:sideWall>
    <c:backWall>
      <c:thickness val="0"/>
    </c:backWall>
    <c:plotArea>
      <c:layout/>
      <c:pie3DChart>
        <c:varyColors val="1"/>
        <c:ser>
          <c:idx val="0"/>
          <c:order val="0"/>
          <c:tx>
            <c:strRef>
              <c:f>'Mandated vs NonMandated'!$C$10</c:f>
              <c:strCache>
                <c:ptCount val="1"/>
                <c:pt idx="0">
                  <c:v>2013 Tentative </c:v>
                </c:pt>
              </c:strCache>
            </c:strRef>
          </c:tx>
          <c:explosion val="25"/>
          <c:dPt>
            <c:idx val="0"/>
            <c:bubble3D val="0"/>
            <c:spPr>
              <a:solidFill>
                <a:schemeClr val="bg1"/>
              </a:solidFill>
            </c:spPr>
          </c:dPt>
          <c:dPt>
            <c:idx val="1"/>
            <c:bubble3D val="0"/>
            <c:spPr>
              <a:solidFill>
                <a:schemeClr val="tx1">
                  <a:lumMod val="75000"/>
                  <a:lumOff val="25000"/>
                </a:schemeClr>
              </a:solidFill>
            </c:spPr>
          </c:dPt>
          <c:dLbls>
            <c:dLbl>
              <c:idx val="0"/>
              <c:layout>
                <c:manualLayout>
                  <c:x val="1.1902418447694038E-3"/>
                  <c:y val="1.6012931813604227E-2"/>
                </c:manualLayout>
              </c:layout>
              <c:tx>
                <c:rich>
                  <a:bodyPr/>
                  <a:lstStyle/>
                  <a:p>
                    <a:r>
                      <a:rPr lang="en-US" dirty="0" smtClean="0"/>
                      <a:t>72%</a:t>
                    </a:r>
                    <a:endParaRPr lang="en-US" dirty="0"/>
                  </a:p>
                </c:rich>
              </c:tx>
              <c:dLblPos val="bestFit"/>
              <c:showLegendKey val="0"/>
              <c:showVal val="0"/>
              <c:showCatName val="0"/>
              <c:showSerName val="0"/>
              <c:showPercent val="1"/>
              <c:showBubbleSize val="0"/>
              <c:separator> </c:separator>
              <c:extLst>
                <c:ext xmlns:c15="http://schemas.microsoft.com/office/drawing/2012/chart" uri="{CE6537A1-D6FC-4f65-9D91-7224C49458BB}">
                  <c15:layout/>
                </c:ext>
              </c:extLst>
            </c:dLbl>
            <c:dLbl>
              <c:idx val="1"/>
              <c:layout>
                <c:manualLayout>
                  <c:x val="0.11944444444444445"/>
                  <c:y val="9.2592592592592587E-3"/>
                </c:manualLayout>
              </c:layout>
              <c:tx>
                <c:rich>
                  <a:bodyPr/>
                  <a:lstStyle/>
                  <a:p>
                    <a:r>
                      <a:rPr lang="en-US" dirty="0" smtClean="0"/>
                      <a:t>28%</a:t>
                    </a:r>
                    <a:endParaRPr lang="en-US" dirty="0"/>
                  </a:p>
                </c:rich>
              </c:tx>
              <c:dLblPos val="bestFit"/>
              <c:showLegendKey val="0"/>
              <c:showVal val="0"/>
              <c:showCatName val="0"/>
              <c:showSerName val="0"/>
              <c:showPercent val="1"/>
              <c:showBubbleSize val="0"/>
              <c:separator> </c:separator>
              <c:extLst>
                <c:ext xmlns:c15="http://schemas.microsoft.com/office/drawing/2012/chart" uri="{CE6537A1-D6FC-4f65-9D91-7224C49458BB}">
                  <c15:layout/>
                </c:ext>
              </c:extLst>
            </c:dLbl>
            <c:spPr>
              <a:noFill/>
              <a:ln>
                <a:noFill/>
              </a:ln>
              <a:effectLst/>
            </c:spPr>
            <c:txPr>
              <a:bodyPr/>
              <a:lstStyle/>
              <a:p>
                <a:pPr>
                  <a:defRPr sz="1800"/>
                </a:pPr>
                <a:endParaRPr lang="en-US"/>
              </a:p>
            </c:txPr>
            <c:dLblPos val="outEnd"/>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'Mandated vs NonMandated'!$D$8:$E$8</c:f>
              <c:strCache>
                <c:ptCount val="2"/>
                <c:pt idx="0">
                  <c:v>Mandated Expenses</c:v>
                </c:pt>
                <c:pt idx="1">
                  <c:v>Health, Safety and Quality of Life Expenses</c:v>
                </c:pt>
              </c:strCache>
            </c:strRef>
          </c:cat>
          <c:val>
            <c:numRef>
              <c:f>'Mandated vs NonMandated'!$D$10:$E$10</c:f>
              <c:numCache>
                <c:formatCode>_(* #,##0.00_);_(* \(#,##0.00\);_(* "-"??_);_(@_)</c:formatCode>
                <c:ptCount val="2"/>
                <c:pt idx="0">
                  <c:v>101343172</c:v>
                </c:pt>
                <c:pt idx="1">
                  <c:v>37898563</c:v>
                </c:pt>
              </c:numCache>
            </c:numRef>
          </c:val>
        </c:ser>
        <c:dLbls>
          <c:showLegendKey val="0"/>
          <c:showVal val="1"/>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Mandated Expenses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'Mandated Expenses'!$I$2968:$I$2969</c:f>
              <c:strCache>
                <c:ptCount val="2"/>
                <c:pt idx="0">
                  <c:v>2013 Adopted</c:v>
                </c:pt>
                <c:pt idx="1">
                  <c:v>2014 Tentative</c:v>
                </c:pt>
              </c:strCache>
            </c:strRef>
          </c:cat>
          <c:val>
            <c:numRef>
              <c:f>'Mandated Expenses'!$J$2968:$J$2969</c:f>
              <c:numCache>
                <c:formatCode>_(* #,##0_);_(* \(#,##0\);_(* "-"??_);_(@_)</c:formatCode>
                <c:ptCount val="2"/>
                <c:pt idx="0">
                  <c:v>101286653</c:v>
                </c:pt>
                <c:pt idx="1">
                  <c:v>103240900</c:v>
                </c:pt>
              </c:numCache>
            </c:numRef>
          </c:val>
        </c:ser>
        <c:dLbls>
          <c:showLegendKey val="0"/>
          <c:showVal val="0"/>
          <c:showCatName val="0"/>
          <c:showSerName val="0"/>
          <c:showPercent val="0"/>
          <c:showBubbleSize val="0"/>
        </c:dLbls>
        <c:gapWidth val="150"/>
        <c:shape val="box"/>
        <c:axId val="67883776"/>
        <c:axId val="67885312"/>
        <c:axId val="0"/>
      </c:bar3DChart>
      <c:catAx>
        <c:axId val="67883776"/>
        <c:scaling>
          <c:orientation val="minMax"/>
        </c:scaling>
        <c:delete val="0"/>
        <c:axPos val="b"/>
        <c:majorTickMark val="out"/>
        <c:minorTickMark val="none"/>
        <c:tickLblPos val="nextTo"/>
        <c:txPr>
          <a:bodyPr/>
          <a:lstStyle/>
          <a:p>
            <a:pPr>
              <a:defRPr sz="1600"/>
            </a:pPr>
            <a:endParaRPr lang="en-US"/>
          </a:p>
        </c:txPr>
        <c:crossAx val="67885312"/>
        <c:crosses val="autoZero"/>
        <c:auto val="1"/>
        <c:lblAlgn val="ctr"/>
        <c:lblOffset val="100"/>
        <c:noMultiLvlLbl val="0"/>
      </c:catAx>
      <c:valAx>
        <c:axId val="67885312"/>
        <c:scaling>
          <c:orientation val="minMax"/>
        </c:scaling>
        <c:delete val="0"/>
        <c:axPos val="l"/>
        <c:majorGridlines/>
        <c:numFmt formatCode="_(* #,##0_);_(* \(#,##0\);_(* &quot;-&quot;??_);_(@_)" sourceLinked="1"/>
        <c:majorTickMark val="out"/>
        <c:minorTickMark val="none"/>
        <c:tickLblPos val="nextTo"/>
        <c:crossAx val="6788377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78225" cy="464820"/>
          </a:xfrm>
          <a:prstGeom prst="rect">
            <a:avLst/>
          </a:prstGeom>
        </p:spPr>
        <p:txBody>
          <a:bodyPr vert="horz" lIns="92817" tIns="46408" rIns="92817" bIns="46408" rtlCol="0"/>
          <a:lstStyle>
            <a:lvl1pPr algn="l">
              <a:defRPr sz="1200"/>
            </a:lvl1pPr>
          </a:lstStyle>
          <a:p>
            <a:r>
              <a:rPr lang="en-US" sz="1300" dirty="0">
                <a:latin typeface="Arial" pitchFamily="34" charset="0"/>
                <a:cs typeface="Arial" pitchFamily="34" charset="0"/>
              </a:rPr>
              <a:t>Putnam County 2014 Budget Presentation</a:t>
            </a:r>
          </a:p>
        </p:txBody>
      </p:sp>
      <p:sp>
        <p:nvSpPr>
          <p:cNvPr id="3" name="Date Placeholder 2"/>
          <p:cNvSpPr>
            <a:spLocks noGrp="1"/>
          </p:cNvSpPr>
          <p:nvPr>
            <p:ph type="dt" sz="quarter" idx="1"/>
          </p:nvPr>
        </p:nvSpPr>
        <p:spPr>
          <a:xfrm>
            <a:off x="3970938" y="0"/>
            <a:ext cx="3037840" cy="464820"/>
          </a:xfrm>
          <a:prstGeom prst="rect">
            <a:avLst/>
          </a:prstGeom>
        </p:spPr>
        <p:txBody>
          <a:bodyPr vert="horz" lIns="92817" tIns="46408" rIns="92817" bIns="46408" rtlCol="0"/>
          <a:lstStyle>
            <a:lvl1pPr algn="r">
              <a:defRPr sz="1200"/>
            </a:lvl1pPr>
          </a:lstStyle>
          <a:p>
            <a:r>
              <a:rPr lang="en-US" sz="1300" dirty="0"/>
              <a:t>10/2/2013</a:t>
            </a:r>
          </a:p>
        </p:txBody>
      </p:sp>
      <p:sp>
        <p:nvSpPr>
          <p:cNvPr id="4" name="Footer Placeholder 3"/>
          <p:cNvSpPr>
            <a:spLocks noGrp="1"/>
          </p:cNvSpPr>
          <p:nvPr>
            <p:ph type="ftr" sz="quarter" idx="2"/>
          </p:nvPr>
        </p:nvSpPr>
        <p:spPr>
          <a:xfrm>
            <a:off x="0" y="8829966"/>
            <a:ext cx="3037840" cy="464820"/>
          </a:xfrm>
          <a:prstGeom prst="rect">
            <a:avLst/>
          </a:prstGeom>
        </p:spPr>
        <p:txBody>
          <a:bodyPr vert="horz" lIns="92817" tIns="46408" rIns="92817" bIns="4640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17" tIns="46408" rIns="92817" bIns="46408" rtlCol="0" anchor="b"/>
          <a:lstStyle>
            <a:lvl1pPr algn="r">
              <a:defRPr sz="1200"/>
            </a:lvl1pPr>
          </a:lstStyle>
          <a:p>
            <a:fld id="{DE1F5671-5026-482F-BD87-482CE7ACC68C}" type="slidenum">
              <a:rPr lang="en-US" smtClean="0"/>
              <a:t>‹#›</a:t>
            </a:fld>
            <a:endParaRPr lang="en-US"/>
          </a:p>
        </p:txBody>
      </p:sp>
    </p:spTree>
    <p:extLst>
      <p:ext uri="{BB962C8B-B14F-4D97-AF65-F5344CB8AC3E}">
        <p14:creationId xmlns:p14="http://schemas.microsoft.com/office/powerpoint/2010/main" val="2620487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17" tIns="46408" rIns="92817" bIns="4640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17" tIns="46408" rIns="92817" bIns="46408" rtlCol="0"/>
          <a:lstStyle>
            <a:lvl1pPr algn="r">
              <a:defRPr sz="1200"/>
            </a:lvl1pPr>
          </a:lstStyle>
          <a:p>
            <a:fld id="{D76BF3C9-B06D-4D30-BE8D-240366163D51}" type="datetimeFigureOut">
              <a:rPr lang="en-US" smtClean="0"/>
              <a:t>10/2/2013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17" tIns="46408" rIns="92817" bIns="4640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17" tIns="46408" rIns="92817" bIns="464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817" tIns="46408" rIns="92817" bIns="464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17" tIns="46408" rIns="92817" bIns="46408" rtlCol="0" anchor="b"/>
          <a:lstStyle>
            <a:lvl1pPr algn="r">
              <a:defRPr sz="1200"/>
            </a:lvl1pPr>
          </a:lstStyle>
          <a:p>
            <a:fld id="{8DA6E8BC-9704-419C-AA63-5AB3247EB897}" type="slidenum">
              <a:rPr lang="en-US" smtClean="0"/>
              <a:t>‹#›</a:t>
            </a:fld>
            <a:endParaRPr lang="en-US" dirty="0"/>
          </a:p>
        </p:txBody>
      </p:sp>
    </p:spTree>
    <p:extLst>
      <p:ext uri="{BB962C8B-B14F-4D97-AF65-F5344CB8AC3E}">
        <p14:creationId xmlns:p14="http://schemas.microsoft.com/office/powerpoint/2010/main" val="297637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6E8BC-9704-419C-AA63-5AB3247EB897}" type="slidenum">
              <a:rPr lang="en-US" smtClean="0"/>
              <a:t>5</a:t>
            </a:fld>
            <a:endParaRPr lang="en-US" dirty="0"/>
          </a:p>
        </p:txBody>
      </p:sp>
    </p:spTree>
    <p:extLst>
      <p:ext uri="{BB962C8B-B14F-4D97-AF65-F5344CB8AC3E}">
        <p14:creationId xmlns:p14="http://schemas.microsoft.com/office/powerpoint/2010/main" val="336649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5836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154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71B34-835A-4140-911A-A9281CBBD169}" type="datetimeFigureOut">
              <a:rPr lang="en-US" smtClean="0"/>
              <a:t>10/2/2013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12D38-31E9-4609-83E4-06D0C286D806}" type="slidenum">
              <a:rPr lang="en-US" smtClean="0"/>
              <a:t>‹#›</a:t>
            </a:fld>
            <a:endParaRPr lang="en-US" dirty="0"/>
          </a:p>
        </p:txBody>
      </p:sp>
    </p:spTree>
    <p:extLst>
      <p:ext uri="{BB962C8B-B14F-4D97-AF65-F5344CB8AC3E}">
        <p14:creationId xmlns:p14="http://schemas.microsoft.com/office/powerpoint/2010/main" val="348289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878" y="6307727"/>
            <a:ext cx="459322" cy="457728"/>
          </a:xfrm>
          <a:prstGeom prst="rect">
            <a:avLst/>
          </a:prstGeom>
        </p:spPr>
      </p:pic>
      <p:cxnSp>
        <p:nvCxnSpPr>
          <p:cNvPr id="14" name="Straight Connector 13"/>
          <p:cNvCxnSpPr/>
          <p:nvPr userDrawn="1"/>
        </p:nvCxnSpPr>
        <p:spPr>
          <a:xfrm>
            <a:off x="304800" y="6248400"/>
            <a:ext cx="85365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5068019" y="6397823"/>
            <a:ext cx="3810000" cy="338554"/>
          </a:xfrm>
          <a:prstGeom prst="rect">
            <a:avLst/>
          </a:prstGeom>
          <a:noFill/>
        </p:spPr>
        <p:txBody>
          <a:bodyPr wrap="square" rtlCol="0">
            <a:spAutoFit/>
          </a:bodyPr>
          <a:lstStyle/>
          <a:p>
            <a:pPr algn="r"/>
            <a:r>
              <a:rPr lang="en-US" sz="1600" i="1" kern="1200" dirty="0" smtClean="0">
                <a:solidFill>
                  <a:schemeClr val="tx1">
                    <a:tint val="75000"/>
                  </a:schemeClr>
                </a:solidFill>
                <a:latin typeface="+mn-lt"/>
                <a:ea typeface="+mn-ea"/>
                <a:cs typeface="+mn-cs"/>
              </a:rPr>
              <a:t>October 2, 2013</a:t>
            </a:r>
            <a:endParaRPr lang="en-US" sz="1600" i="1" kern="1200" dirty="0">
              <a:solidFill>
                <a:schemeClr val="tx1">
                  <a:tint val="75000"/>
                </a:schemeClr>
              </a:solidFill>
              <a:latin typeface="+mn-lt"/>
              <a:ea typeface="+mn-ea"/>
              <a:cs typeface="+mn-cs"/>
            </a:endParaRPr>
          </a:p>
        </p:txBody>
      </p:sp>
      <p:sp>
        <p:nvSpPr>
          <p:cNvPr id="19" name="TextBox 18"/>
          <p:cNvSpPr txBox="1"/>
          <p:nvPr userDrawn="1"/>
        </p:nvSpPr>
        <p:spPr>
          <a:xfrm>
            <a:off x="838200" y="6303790"/>
            <a:ext cx="1792863" cy="461665"/>
          </a:xfrm>
          <a:prstGeom prst="rect">
            <a:avLst/>
          </a:prstGeom>
          <a:noFill/>
        </p:spPr>
        <p:txBody>
          <a:bodyPr wrap="none" rtlCol="0">
            <a:spAutoFit/>
          </a:bodyPr>
          <a:lstStyle/>
          <a:p>
            <a:r>
              <a:rPr lang="en-US" sz="1200" i="0" kern="1200" dirty="0" smtClean="0">
                <a:solidFill>
                  <a:schemeClr val="tx1">
                    <a:tint val="75000"/>
                  </a:schemeClr>
                </a:solidFill>
                <a:latin typeface="+mn-lt"/>
                <a:ea typeface="+mn-ea"/>
                <a:cs typeface="+mn-cs"/>
              </a:rPr>
              <a:t>Putnam County, New York</a:t>
            </a:r>
          </a:p>
          <a:p>
            <a:r>
              <a:rPr lang="en-US" sz="1200" i="0" kern="1200" dirty="0" smtClean="0">
                <a:solidFill>
                  <a:schemeClr val="tx1">
                    <a:tint val="75000"/>
                  </a:schemeClr>
                </a:solidFill>
                <a:latin typeface="+mn-lt"/>
                <a:ea typeface="+mn-ea"/>
                <a:cs typeface="+mn-cs"/>
              </a:rPr>
              <a:t>2014 Budget</a:t>
            </a:r>
            <a:endParaRPr lang="en-US" sz="1200" i="0" kern="1200" dirty="0">
              <a:solidFill>
                <a:schemeClr val="tx1">
                  <a:tint val="75000"/>
                </a:schemeClr>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696200" cy="914400"/>
          </a:xfrm>
          <a:prstGeom prst="rect">
            <a:avLst/>
          </a:prstGeom>
        </p:spPr>
        <p:txBody>
          <a:bodyPr anchor="t"/>
          <a:lstStyle>
            <a:lvl1pPr algn="l">
              <a:defRPr sz="3600" b="1">
                <a:solidFill>
                  <a:schemeClr val="tx1"/>
                </a:solidFill>
                <a:latin typeface="+mj-lt"/>
                <a:ea typeface="Tahoma" pitchFamily="34" charset="0"/>
                <a:cs typeface="Tahoma" pitchFamily="34" charset="0"/>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990600" y="304800"/>
            <a:ext cx="7696200" cy="304800"/>
          </a:xfrm>
          <a:prstGeom prst="rect">
            <a:avLst/>
          </a:prstGeom>
        </p:spPr>
        <p:txBody>
          <a:bodyPr>
            <a:normAutofit/>
          </a:bodyPr>
          <a:lstStyle>
            <a:lvl1pPr marL="0" indent="0">
              <a:buNone/>
              <a:defRPr sz="1200" baseline="0">
                <a:latin typeface="Tahoma" pitchFamily="34" charset="0"/>
                <a:ea typeface="Tahoma" pitchFamily="34" charset="0"/>
                <a:cs typeface="Tahoma" pitchFamily="34" charset="0"/>
              </a:defRPr>
            </a:lvl1pPr>
          </a:lstStyle>
          <a:p>
            <a:pPr lvl="0"/>
            <a:r>
              <a:rPr lang="en-US" dirty="0" smtClean="0"/>
              <a:t>Click to edit Master text styles</a:t>
            </a:r>
          </a:p>
        </p:txBody>
      </p:sp>
      <p:sp>
        <p:nvSpPr>
          <p:cNvPr id="10" name="Content Placeholder 9"/>
          <p:cNvSpPr>
            <a:spLocks noGrp="1"/>
          </p:cNvSpPr>
          <p:nvPr>
            <p:ph sz="quarter" idx="14"/>
          </p:nvPr>
        </p:nvSpPr>
        <p:spPr>
          <a:xfrm>
            <a:off x="990600" y="1600200"/>
            <a:ext cx="7696200" cy="4191000"/>
          </a:xfrm>
          <a:prstGeom prst="rect">
            <a:avLst/>
          </a:prstGeom>
        </p:spPr>
        <p:txBody>
          <a:bodyPr/>
          <a:lstStyle>
            <a:lvl1pPr>
              <a:defRPr sz="2800">
                <a:latin typeface="Georgia" pitchFamily="18" charset="0"/>
              </a:defRPr>
            </a:lvl1pPr>
            <a:lvl2pPr marL="457200" indent="0">
              <a:buFontTx/>
              <a:buNone/>
              <a:defRPr>
                <a:latin typeface="Georgia" pitchFamily="18" charset="0"/>
              </a:defRPr>
            </a:lvl2pPr>
            <a:lvl3pPr marL="914400" indent="0">
              <a:buFontTx/>
              <a:buNone/>
              <a:defRPr>
                <a:latin typeface="Georgia" pitchFamily="18" charset="0"/>
              </a:defRPr>
            </a:lvl3pPr>
            <a:lvl4pPr marL="1371600" indent="0">
              <a:buFontTx/>
              <a:buNone/>
              <a:defRPr>
                <a:latin typeface="Georgia" pitchFamily="18" charset="0"/>
              </a:defRPr>
            </a:lvl4pPr>
            <a:lvl5pPr marL="1828800" indent="0">
              <a:buFontTx/>
              <a:buNone/>
              <a:defRPr>
                <a:latin typeface="Georgia" pitchFamily="18" charset="0"/>
              </a:defRPr>
            </a:lvl5pPr>
          </a:lstStyle>
          <a:p>
            <a:pPr lvl="0"/>
            <a:r>
              <a:rPr lang="en-US" dirty="0" smtClean="0"/>
              <a:t>Click to edit Master text styles</a:t>
            </a:r>
          </a:p>
          <a:p>
            <a:pPr lvl="1"/>
            <a:r>
              <a:rPr lang="en-US" dirty="0" smtClean="0"/>
              <a:t>Indent 1</a:t>
            </a:r>
          </a:p>
          <a:p>
            <a:pPr lvl="2"/>
            <a:r>
              <a:rPr lang="en-US" dirty="0" smtClean="0"/>
              <a:t>Indent 2</a:t>
            </a:r>
          </a:p>
          <a:p>
            <a:pPr lvl="3"/>
            <a:r>
              <a:rPr lang="en-US" dirty="0" smtClean="0"/>
              <a:t>Indent 3</a:t>
            </a:r>
          </a:p>
          <a:p>
            <a:pPr lvl="4"/>
            <a:r>
              <a:rPr lang="en-US" dirty="0" smtClean="0"/>
              <a:t>Indent 4</a:t>
            </a:r>
            <a:endParaRPr lang="en-US" dirty="0"/>
          </a:p>
        </p:txBody>
      </p:sp>
    </p:spTree>
    <p:extLst>
      <p:ext uri="{BB962C8B-B14F-4D97-AF65-F5344CB8AC3E}">
        <p14:creationId xmlns:p14="http://schemas.microsoft.com/office/powerpoint/2010/main" val="172366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73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9210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246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830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008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52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1"/>
          <p:cNvSpPr>
            <a:spLocks noGrp="1"/>
          </p:cNvSpPr>
          <p:nvPr>
            <p:ph type="title"/>
          </p:nvPr>
        </p:nvSpPr>
        <p:spPr>
          <a:xfrm>
            <a:off x="457200" y="685800"/>
            <a:ext cx="3048000" cy="731838"/>
          </a:xfrm>
        </p:spPr>
        <p:txBody>
          <a:bodyPr>
            <a:normAutofit/>
          </a:bodyPr>
          <a:lstStyle>
            <a:lvl1pPr>
              <a:defRPr sz="1600"/>
            </a:lvl1pPr>
          </a:lstStyle>
          <a:p>
            <a:r>
              <a:rPr lang="en-US" smtClean="0"/>
              <a:t>Click to edit Master title style</a:t>
            </a:r>
            <a:endParaRPr lang="en-US"/>
          </a:p>
        </p:txBody>
      </p:sp>
    </p:spTree>
    <p:extLst>
      <p:ext uri="{BB962C8B-B14F-4D97-AF65-F5344CB8AC3E}">
        <p14:creationId xmlns:p14="http://schemas.microsoft.com/office/powerpoint/2010/main" val="321473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723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3600"/>
            <a:ext cx="8229600" cy="399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10/3/2012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12D38-31E9-4609-83E4-06D0C286D806}" type="slidenum">
              <a:rPr lang="en-US" smtClean="0"/>
              <a:t>‹#›</a:t>
            </a:fld>
            <a:endParaRPr lang="en-US" dirty="0"/>
          </a:p>
        </p:txBody>
      </p:sp>
    </p:spTree>
    <p:extLst>
      <p:ext uri="{BB962C8B-B14F-4D97-AF65-F5344CB8AC3E}">
        <p14:creationId xmlns:p14="http://schemas.microsoft.com/office/powerpoint/2010/main" val="183555199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844" r:id="rId12"/>
    <p:sldLayoutId id="2147483845" r:id="rId13"/>
    <p:sldLayoutId id="2147483847" r:id="rId14"/>
    <p:sldLayoutId id="2147483848" r:id="rId15"/>
    <p:sldLayoutId id="214748385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0-0HfRPlgYdH8M&amp;tbnid=p_qMRI3mqfcOrM:&amp;ved=0CAUQjRw&amp;url=http://htmlgiant.com/random/famous-authors-nude/attachment/american-flag-2/&amp;ei=iSZMUqr-OJTa8wTh7YC4DQ&amp;bvm=bv.53371865,d.aWc&amp;psig=AFQjCNH6xKxF1XaVwLg05U3KKMtcPw5rEA&amp;ust=1380807684478506"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smtClean="0">
                <a:solidFill>
                  <a:srgbClr val="002D47"/>
                </a:solidFill>
              </a:rPr>
              <a:t>Special Meeting Of The</a:t>
            </a:r>
            <a:br>
              <a:rPr lang="en-US" dirty="0" smtClean="0">
                <a:solidFill>
                  <a:srgbClr val="002D47"/>
                </a:solidFill>
              </a:rPr>
            </a:br>
            <a:r>
              <a:rPr lang="en-US" dirty="0" smtClean="0">
                <a:solidFill>
                  <a:srgbClr val="002D47"/>
                </a:solidFill>
              </a:rPr>
              <a:t>Putnam County Legislature</a:t>
            </a:r>
            <a:endParaRPr lang="en-US" dirty="0">
              <a:solidFill>
                <a:srgbClr val="002D47"/>
              </a:solidFill>
            </a:endParaRPr>
          </a:p>
        </p:txBody>
      </p:sp>
      <p:sp>
        <p:nvSpPr>
          <p:cNvPr id="3" name="Content Placeholder 2"/>
          <p:cNvSpPr>
            <a:spLocks noGrp="1"/>
          </p:cNvSpPr>
          <p:nvPr>
            <p:ph idx="1"/>
          </p:nvPr>
        </p:nvSpPr>
        <p:spPr>
          <a:xfrm>
            <a:off x="457200" y="2362200"/>
            <a:ext cx="8229600" cy="3733800"/>
          </a:xfrm>
        </p:spPr>
        <p:txBody>
          <a:bodyPr/>
          <a:lstStyle/>
          <a:p>
            <a:r>
              <a:rPr lang="en-US" dirty="0" smtClean="0"/>
              <a:t>Agenda</a:t>
            </a:r>
          </a:p>
          <a:p>
            <a:r>
              <a:rPr lang="en-US" dirty="0" smtClean="0"/>
              <a:t>Call To Order</a:t>
            </a:r>
          </a:p>
          <a:p>
            <a:r>
              <a:rPr lang="en-US" dirty="0" smtClean="0"/>
              <a:t>Pledge of Allegiance</a:t>
            </a:r>
          </a:p>
          <a:p>
            <a:r>
              <a:rPr lang="en-US" dirty="0" smtClean="0"/>
              <a:t>Roll Call</a:t>
            </a:r>
          </a:p>
          <a:p>
            <a:r>
              <a:rPr lang="en-US" dirty="0" smtClean="0"/>
              <a:t>Budget 2014 Presentation</a:t>
            </a:r>
          </a:p>
          <a:p>
            <a:r>
              <a:rPr lang="en-US" dirty="0" smtClean="0"/>
              <a:t>Adjournment</a:t>
            </a:r>
          </a:p>
          <a:p>
            <a:endParaRPr lang="en-US" dirty="0" smtClean="0"/>
          </a:p>
          <a:p>
            <a:endParaRPr lang="en-US" dirty="0"/>
          </a:p>
        </p:txBody>
      </p:sp>
    </p:spTree>
    <p:extLst>
      <p:ext uri="{BB962C8B-B14F-4D97-AF65-F5344CB8AC3E}">
        <p14:creationId xmlns:p14="http://schemas.microsoft.com/office/powerpoint/2010/main" val="252729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900" y="990600"/>
            <a:ext cx="7696200" cy="1219200"/>
          </a:xfrm>
        </p:spPr>
        <p:txBody>
          <a:bodyPr>
            <a:normAutofit fontScale="90000"/>
          </a:bodyPr>
          <a:lstStyle/>
          <a:p>
            <a:r>
              <a:rPr lang="en-US" b="0" dirty="0" smtClean="0">
                <a:solidFill>
                  <a:schemeClr val="tx1"/>
                </a:solidFill>
                <a:latin typeface="+mj-lt"/>
              </a:rPr>
              <a:t>Why Is the 2% Tax Cap Now </a:t>
            </a:r>
            <a:r>
              <a:rPr lang="en-US" dirty="0" smtClean="0"/>
              <a:t>The</a:t>
            </a:r>
            <a:r>
              <a:rPr lang="en-US" b="0" dirty="0" smtClean="0">
                <a:solidFill>
                  <a:schemeClr val="tx1"/>
                </a:solidFill>
                <a:latin typeface="+mj-lt"/>
              </a:rPr>
              <a:t> </a:t>
            </a:r>
            <a:r>
              <a:rPr lang="en-US" b="1" i="1" dirty="0" smtClean="0">
                <a:solidFill>
                  <a:schemeClr val="tx1"/>
                </a:solidFill>
                <a:latin typeface="+mj-lt"/>
              </a:rPr>
              <a:t>1.66%</a:t>
            </a:r>
            <a:r>
              <a:rPr lang="en-US" b="0" dirty="0" smtClean="0">
                <a:solidFill>
                  <a:schemeClr val="tx1"/>
                </a:solidFill>
                <a:latin typeface="+mj-lt"/>
              </a:rPr>
              <a:t> Tax Cap?</a:t>
            </a:r>
            <a:endParaRPr lang="en-US" b="0" dirty="0">
              <a:solidFill>
                <a:schemeClr val="tx1"/>
              </a:solidFill>
              <a:latin typeface="+mj-lt"/>
            </a:endParaRPr>
          </a:p>
        </p:txBody>
      </p:sp>
      <p:sp>
        <p:nvSpPr>
          <p:cNvPr id="4" name="Content Placeholder 3"/>
          <p:cNvSpPr>
            <a:spLocks noGrp="1"/>
          </p:cNvSpPr>
          <p:nvPr>
            <p:ph sz="quarter" idx="4294967295"/>
          </p:nvPr>
        </p:nvSpPr>
        <p:spPr>
          <a:xfrm>
            <a:off x="533400" y="2667000"/>
            <a:ext cx="8039100" cy="3048000"/>
          </a:xfrm>
        </p:spPr>
        <p:txBody>
          <a:bodyPr>
            <a:noAutofit/>
          </a:bodyPr>
          <a:lstStyle/>
          <a:p>
            <a:pPr marL="0" indent="0" algn="ctr" fontAlgn="base">
              <a:buNone/>
            </a:pPr>
            <a:r>
              <a:rPr lang="en-US" i="1" dirty="0" smtClean="0"/>
              <a:t>Although there are various other factors that permit the County to raise the levy higher while legally remaining within the </a:t>
            </a:r>
            <a:r>
              <a:rPr lang="en-US" b="1" i="1" dirty="0" smtClean="0"/>
              <a:t>tax cap</a:t>
            </a:r>
            <a:r>
              <a:rPr lang="en-US" i="1" dirty="0" smtClean="0"/>
              <a:t>, this administration strongly supports the </a:t>
            </a:r>
            <a:r>
              <a:rPr lang="en-US" b="1" i="1" dirty="0" smtClean="0"/>
              <a:t>tax cap</a:t>
            </a:r>
            <a:r>
              <a:rPr lang="en-US" i="1" dirty="0" smtClean="0"/>
              <a:t>.  This budget meets that commitment and we will not propose to override the </a:t>
            </a:r>
            <a:r>
              <a:rPr lang="en-US" b="1" i="1" dirty="0" smtClean="0"/>
              <a:t>tax </a:t>
            </a:r>
            <a:r>
              <a:rPr lang="en-US" b="1" i="1" dirty="0" smtClean="0"/>
              <a:t>cap </a:t>
            </a:r>
            <a:endParaRPr lang="en-US" b="1" i="1" dirty="0"/>
          </a:p>
        </p:txBody>
      </p:sp>
    </p:spTree>
    <p:extLst>
      <p:ext uri="{BB962C8B-B14F-4D97-AF65-F5344CB8AC3E}">
        <p14:creationId xmlns:p14="http://schemas.microsoft.com/office/powerpoint/2010/main" val="177898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23900" y="838200"/>
            <a:ext cx="7696200" cy="914400"/>
          </a:xfrm>
        </p:spPr>
        <p:txBody>
          <a:bodyPr/>
          <a:lstStyle/>
          <a:p>
            <a:r>
              <a:rPr lang="en-US" b="0" dirty="0" smtClean="0">
                <a:solidFill>
                  <a:schemeClr val="tx1"/>
                </a:solidFill>
                <a:latin typeface="+mj-lt"/>
              </a:rPr>
              <a:t>Summary of Proposed Budget</a:t>
            </a:r>
            <a:endParaRPr lang="en-US" b="0" dirty="0">
              <a:solidFill>
                <a:schemeClr val="tx1"/>
              </a:solidFill>
              <a:latin typeface="+mj-lt"/>
            </a:endParaRPr>
          </a:p>
        </p:txBody>
      </p:sp>
      <p:sp>
        <p:nvSpPr>
          <p:cNvPr id="6" name="Content Placeholder 5"/>
          <p:cNvSpPr>
            <a:spLocks noGrp="1"/>
          </p:cNvSpPr>
          <p:nvPr>
            <p:ph sz="quarter" idx="4294967295"/>
          </p:nvPr>
        </p:nvSpPr>
        <p:spPr>
          <a:xfrm>
            <a:off x="762000" y="1676400"/>
            <a:ext cx="7696200" cy="4191000"/>
          </a:xfrm>
        </p:spPr>
        <p:txBody>
          <a:bodyPr>
            <a:normAutofit fontScale="70000" lnSpcReduction="20000"/>
          </a:bodyPr>
          <a:lstStyle/>
          <a:p>
            <a:r>
              <a:rPr lang="en-US" dirty="0" smtClean="0">
                <a:latin typeface="+mj-lt"/>
              </a:rPr>
              <a:t>Proposed 2014 budget – $142.9m</a:t>
            </a:r>
          </a:p>
          <a:p>
            <a:r>
              <a:rPr lang="en-US" dirty="0" smtClean="0">
                <a:latin typeface="+mj-lt"/>
              </a:rPr>
              <a:t>A net increase of $2.3m over 2013 adopted budget or a 1.6 percent increase</a:t>
            </a:r>
          </a:p>
          <a:p>
            <a:pPr marL="914400" lvl="1" indent="-457200">
              <a:buFontTx/>
              <a:buChar char="-"/>
            </a:pPr>
            <a:r>
              <a:rPr lang="en-US" dirty="0" smtClean="0">
                <a:latin typeface="+mj-lt"/>
              </a:rPr>
              <a:t>Includes:</a:t>
            </a:r>
          </a:p>
          <a:p>
            <a:pPr marL="1314450" lvl="2" indent="-457200">
              <a:buFont typeface="Courier New" pitchFamily="49" charset="0"/>
              <a:buChar char="o"/>
            </a:pPr>
            <a:r>
              <a:rPr lang="en-US" sz="2900" dirty="0" smtClean="0">
                <a:latin typeface="+mj-lt"/>
              </a:rPr>
              <a:t>$925k </a:t>
            </a:r>
            <a:r>
              <a:rPr lang="en-US" sz="2900" b="1" i="1" dirty="0" smtClean="0">
                <a:latin typeface="+mj-lt"/>
              </a:rPr>
              <a:t>increase</a:t>
            </a:r>
            <a:r>
              <a:rPr lang="en-US" sz="2900" dirty="0" smtClean="0">
                <a:latin typeface="+mj-lt"/>
              </a:rPr>
              <a:t> to meet NYS mandated pension costs</a:t>
            </a:r>
          </a:p>
          <a:p>
            <a:pPr marL="1314450" lvl="2" indent="-457200">
              <a:buFont typeface="Courier New" pitchFamily="49" charset="0"/>
              <a:buChar char="o"/>
            </a:pPr>
            <a:r>
              <a:rPr lang="en-US" sz="2900" dirty="0" smtClean="0">
                <a:latin typeface="+mj-lt"/>
              </a:rPr>
              <a:t>$922k </a:t>
            </a:r>
            <a:r>
              <a:rPr lang="en-US" sz="2900" b="1" i="1" dirty="0" smtClean="0">
                <a:latin typeface="+mj-lt"/>
              </a:rPr>
              <a:t>increase</a:t>
            </a:r>
            <a:r>
              <a:rPr lang="en-US" sz="2900" dirty="0" smtClean="0">
                <a:latin typeface="+mj-lt"/>
              </a:rPr>
              <a:t> due to step and longevity increases, as well as pending contract negotiations</a:t>
            </a:r>
          </a:p>
          <a:p>
            <a:pPr marL="1314450" lvl="2" indent="-457200">
              <a:buFont typeface="Courier New" pitchFamily="49" charset="0"/>
              <a:buChar char="o"/>
            </a:pPr>
            <a:r>
              <a:rPr lang="en-US" sz="2900" dirty="0" smtClean="0">
                <a:latin typeface="+mj-lt"/>
              </a:rPr>
              <a:t>$243k </a:t>
            </a:r>
            <a:r>
              <a:rPr lang="en-US" sz="2900" b="1" i="1" dirty="0" smtClean="0">
                <a:latin typeface="+mj-lt"/>
              </a:rPr>
              <a:t>increase</a:t>
            </a:r>
            <a:r>
              <a:rPr lang="en-US" sz="2900" dirty="0">
                <a:latin typeface="+mj-lt"/>
              </a:rPr>
              <a:t> </a:t>
            </a:r>
            <a:r>
              <a:rPr lang="en-US" sz="2900" dirty="0" smtClean="0">
                <a:latin typeface="+mj-lt"/>
              </a:rPr>
              <a:t>to meet NYS mandated worker compensation costs</a:t>
            </a:r>
          </a:p>
          <a:p>
            <a:pPr marL="1314450" lvl="2" indent="-457200">
              <a:buFont typeface="Courier New" pitchFamily="49" charset="0"/>
              <a:buChar char="o"/>
            </a:pPr>
            <a:r>
              <a:rPr lang="en-US" sz="2900" dirty="0" smtClean="0">
                <a:latin typeface="+mj-lt"/>
              </a:rPr>
              <a:t>$150k* </a:t>
            </a:r>
            <a:r>
              <a:rPr lang="en-US" sz="2900" b="1" i="1" dirty="0" smtClean="0">
                <a:latin typeface="+mj-lt"/>
              </a:rPr>
              <a:t>contribution</a:t>
            </a:r>
            <a:r>
              <a:rPr lang="en-US" sz="2900" dirty="0" smtClean="0">
                <a:latin typeface="+mj-lt"/>
              </a:rPr>
              <a:t> to PARC (in addition to $150k allocated from 2013 budget)</a:t>
            </a:r>
          </a:p>
          <a:p>
            <a:pPr marL="740664" lvl="2" indent="0">
              <a:spcBef>
                <a:spcPts val="0"/>
              </a:spcBef>
              <a:buNone/>
            </a:pPr>
            <a:r>
              <a:rPr lang="en-US" dirty="0" smtClean="0">
                <a:latin typeface="+mj-lt"/>
              </a:rPr>
              <a:t>		</a:t>
            </a:r>
            <a:r>
              <a:rPr lang="en-US" i="1" dirty="0" smtClean="0">
                <a:latin typeface="+mj-lt"/>
              </a:rPr>
              <a:t>* - this contribution alone represents 23% of the </a:t>
            </a:r>
            <a:r>
              <a:rPr lang="en-US" b="1" i="1" dirty="0" smtClean="0">
                <a:latin typeface="+mj-lt"/>
              </a:rPr>
              <a:t>1.66%</a:t>
            </a:r>
            <a:r>
              <a:rPr lang="en-US" i="1" dirty="0" smtClean="0">
                <a:latin typeface="+mj-lt"/>
              </a:rPr>
              <a:t> tax cap</a:t>
            </a:r>
          </a:p>
          <a:p>
            <a:pPr marL="612648" indent="-457200"/>
            <a:r>
              <a:rPr lang="en-US" dirty="0" smtClean="0">
                <a:latin typeface="+mj-lt"/>
              </a:rPr>
              <a:t>General Fund Surplus </a:t>
            </a:r>
            <a:r>
              <a:rPr lang="en-US" dirty="0">
                <a:latin typeface="+mj-lt"/>
              </a:rPr>
              <a:t>allocation of </a:t>
            </a:r>
            <a:r>
              <a:rPr lang="en-US" dirty="0" smtClean="0">
                <a:latin typeface="+mj-lt"/>
              </a:rPr>
              <a:t>$3.75m, the second straight budget </a:t>
            </a:r>
            <a:r>
              <a:rPr lang="en-US" dirty="0" smtClean="0">
                <a:latin typeface="+mj-lt"/>
              </a:rPr>
              <a:t>using </a:t>
            </a:r>
            <a:r>
              <a:rPr lang="en-US" dirty="0" smtClean="0">
                <a:latin typeface="+mj-lt"/>
              </a:rPr>
              <a:t>less surplus than the previous year</a:t>
            </a:r>
            <a:endParaRPr lang="en-US" dirty="0">
              <a:latin typeface="+mj-lt"/>
            </a:endParaRPr>
          </a:p>
          <a:p>
            <a:pPr marL="877824" indent="-457200">
              <a:buFontTx/>
              <a:buChar char="-"/>
            </a:pPr>
            <a:endParaRPr lang="en-US" dirty="0" smtClean="0">
              <a:latin typeface="+mj-lt"/>
            </a:endParaRPr>
          </a:p>
        </p:txBody>
      </p:sp>
    </p:spTree>
    <p:extLst>
      <p:ext uri="{BB962C8B-B14F-4D97-AF65-F5344CB8AC3E}">
        <p14:creationId xmlns:p14="http://schemas.microsoft.com/office/powerpoint/2010/main" val="411166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1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2750"/>
                            </p:stCondLst>
                            <p:childTnLst>
                              <p:par>
                                <p:cTn id="13" presetID="10" presetClass="entr" presetSubtype="0" fill="hold" grpId="0" nodeType="afterEffect">
                                  <p:stCondLst>
                                    <p:cond delay="1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5500"/>
                            </p:stCondLst>
                            <p:childTnLst>
                              <p:par>
                                <p:cTn id="21" presetID="10" presetClass="entr" presetSubtype="0" fill="hold" grpId="0" nodeType="afterEffect">
                                  <p:stCondLst>
                                    <p:cond delay="1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7250"/>
                            </p:stCondLst>
                            <p:childTnLst>
                              <p:par>
                                <p:cTn id="25" presetID="10" presetClass="entr" presetSubtype="0" fill="hold" grpId="0" nodeType="afterEffect">
                                  <p:stCondLst>
                                    <p:cond delay="12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9000"/>
                            </p:stCondLst>
                            <p:childTnLst>
                              <p:par>
                                <p:cTn id="29" presetID="10" presetClass="entr" presetSubtype="0" fill="hold" grpId="0" nodeType="afterEffect">
                                  <p:stCondLst>
                                    <p:cond delay="125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10750"/>
                            </p:stCondLst>
                            <p:childTnLst>
                              <p:par>
                                <p:cTn id="33" presetID="10" presetClass="entr" presetSubtype="0" fill="hold" grpId="0" nodeType="afterEffect">
                                  <p:stCondLst>
                                    <p:cond delay="125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par>
                          <p:cTn id="36" fill="hold">
                            <p:stCondLst>
                              <p:cond delay="12500"/>
                            </p:stCondLst>
                            <p:childTnLst>
                              <p:par>
                                <p:cTn id="37" presetID="10" presetClass="entr" presetSubtype="0" fill="hold" grpId="0" nodeType="afterEffect">
                                  <p:stCondLst>
                                    <p:cond delay="125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23900" y="1143000"/>
            <a:ext cx="7696200" cy="914400"/>
          </a:xfrm>
        </p:spPr>
        <p:txBody>
          <a:bodyPr>
            <a:normAutofit fontScale="90000"/>
          </a:bodyPr>
          <a:lstStyle/>
          <a:p>
            <a:r>
              <a:rPr lang="en-US" sz="5400" b="0" dirty="0" smtClean="0">
                <a:solidFill>
                  <a:schemeClr val="tx1"/>
                </a:solidFill>
                <a:latin typeface="+mj-lt"/>
              </a:rPr>
              <a:t>Bottom Line To The Taxpayer</a:t>
            </a:r>
            <a:endParaRPr lang="en-US" sz="5400" b="0" dirty="0">
              <a:solidFill>
                <a:schemeClr val="tx1"/>
              </a:solidFill>
              <a:latin typeface="+mj-lt"/>
            </a:endParaRPr>
          </a:p>
        </p:txBody>
      </p:sp>
      <p:sp>
        <p:nvSpPr>
          <p:cNvPr id="6" name="Content Placeholder 5"/>
          <p:cNvSpPr>
            <a:spLocks noGrp="1"/>
          </p:cNvSpPr>
          <p:nvPr>
            <p:ph sz="quarter" idx="4294967295"/>
          </p:nvPr>
        </p:nvSpPr>
        <p:spPr>
          <a:xfrm>
            <a:off x="723900" y="2286000"/>
            <a:ext cx="7696200" cy="2590800"/>
          </a:xfrm>
        </p:spPr>
        <p:txBody>
          <a:bodyPr>
            <a:normAutofit lnSpcReduction="10000"/>
          </a:bodyPr>
          <a:lstStyle/>
          <a:p>
            <a:pPr indent="0" algn="ctr">
              <a:buNone/>
            </a:pPr>
            <a:r>
              <a:rPr lang="en-US" sz="3600" b="1" i="1" dirty="0" smtClean="0">
                <a:latin typeface="+mj-lt"/>
              </a:rPr>
              <a:t>The average homeowner assessed at $266,286 will pay $975 in </a:t>
            </a:r>
            <a:r>
              <a:rPr lang="en-US" sz="3600" b="1" i="1" dirty="0" smtClean="0">
                <a:latin typeface="+mj-lt"/>
              </a:rPr>
              <a:t>County property tax in 2014</a:t>
            </a:r>
            <a:r>
              <a:rPr lang="en-US" sz="3600" b="1" i="1" dirty="0" smtClean="0">
                <a:latin typeface="+mj-lt"/>
              </a:rPr>
              <a:t>, an increase of $16 resulting from the 1.66% </a:t>
            </a:r>
            <a:r>
              <a:rPr lang="en-US" sz="3600" b="1" i="1" dirty="0" smtClean="0">
                <a:latin typeface="+mj-lt"/>
              </a:rPr>
              <a:t>tax </a:t>
            </a:r>
            <a:r>
              <a:rPr lang="en-US" sz="3600" b="1" i="1" dirty="0" smtClean="0">
                <a:latin typeface="+mj-lt"/>
              </a:rPr>
              <a:t>increase</a:t>
            </a:r>
          </a:p>
          <a:p>
            <a:pPr marL="877824" indent="-457200" algn="ctr">
              <a:buFontTx/>
              <a:buChar char="-"/>
            </a:pPr>
            <a:endParaRPr lang="en-US" dirty="0" smtClean="0">
              <a:solidFill>
                <a:schemeClr val="tx2"/>
              </a:solidFill>
              <a:latin typeface="+mj-lt"/>
            </a:endParaRPr>
          </a:p>
        </p:txBody>
      </p:sp>
    </p:spTree>
    <p:extLst>
      <p:ext uri="{BB962C8B-B14F-4D97-AF65-F5344CB8AC3E}">
        <p14:creationId xmlns:p14="http://schemas.microsoft.com/office/powerpoint/2010/main" val="31712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351385" y="1800843"/>
            <a:ext cx="4038600" cy="3456957"/>
          </a:xfrm>
        </p:spPr>
        <p:txBody>
          <a:bodyPr/>
          <a:lstStyle/>
          <a:p>
            <a:r>
              <a:rPr lang="en-US" sz="2000" b="1" u="sng" dirty="0" smtClean="0">
                <a:latin typeface="+mj-lt"/>
              </a:rPr>
              <a:t>Revenues: $142.9m</a:t>
            </a:r>
          </a:p>
          <a:p>
            <a:pPr lvl="1"/>
            <a:r>
              <a:rPr lang="en-US" sz="1800" dirty="0" smtClean="0"/>
              <a:t>Sales Tax -  $52.5m</a:t>
            </a:r>
          </a:p>
          <a:p>
            <a:pPr lvl="1"/>
            <a:r>
              <a:rPr lang="en-US" sz="1800" dirty="0" smtClean="0"/>
              <a:t>2014 </a:t>
            </a:r>
            <a:r>
              <a:rPr lang="en-US" sz="1800" dirty="0" smtClean="0"/>
              <a:t>Property Tax – $39.2m</a:t>
            </a:r>
          </a:p>
          <a:p>
            <a:pPr lvl="1"/>
            <a:r>
              <a:rPr lang="en-US" sz="1800" dirty="0" smtClean="0">
                <a:solidFill>
                  <a:srgbClr val="FF0000"/>
                </a:solidFill>
              </a:rPr>
              <a:t>Reimbursements for Federal and State mandated programs $25.2m </a:t>
            </a:r>
          </a:p>
          <a:p>
            <a:pPr lvl="1"/>
            <a:r>
              <a:rPr lang="en-US" sz="1800" dirty="0" smtClean="0"/>
              <a:t>Department Revenue $20.9m</a:t>
            </a:r>
          </a:p>
          <a:p>
            <a:pPr lvl="1"/>
            <a:r>
              <a:rPr lang="en-US" sz="1800" dirty="0" smtClean="0"/>
              <a:t>General Fund Surplus $3.75m</a:t>
            </a:r>
          </a:p>
          <a:p>
            <a:pPr lvl="1"/>
            <a:r>
              <a:rPr lang="en-US" sz="1800" dirty="0" smtClean="0"/>
              <a:t>Other $1.35m</a:t>
            </a:r>
          </a:p>
          <a:p>
            <a:pPr lvl="1"/>
            <a:endParaRPr lang="en-US" sz="1800" dirty="0"/>
          </a:p>
        </p:txBody>
      </p:sp>
      <p:sp>
        <p:nvSpPr>
          <p:cNvPr id="3" name="TextBox 2"/>
          <p:cNvSpPr txBox="1"/>
          <p:nvPr/>
        </p:nvSpPr>
        <p:spPr>
          <a:xfrm>
            <a:off x="805873" y="872834"/>
            <a:ext cx="7543800" cy="769441"/>
          </a:xfrm>
          <a:prstGeom prst="rect">
            <a:avLst/>
          </a:prstGeom>
          <a:noFill/>
        </p:spPr>
        <p:txBody>
          <a:bodyPr wrap="square" rtlCol="0">
            <a:spAutoFit/>
          </a:bodyPr>
          <a:lstStyle/>
          <a:p>
            <a:pPr algn="ctr"/>
            <a:r>
              <a:rPr lang="en-US" sz="4400" dirty="0" smtClean="0">
                <a:latin typeface="+mj-lt"/>
              </a:rPr>
              <a:t>2014 Budget Revenue</a:t>
            </a:r>
            <a:endParaRPr lang="en-US" sz="4400" dirty="0">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4223978843"/>
              </p:ext>
            </p:extLst>
          </p:nvPr>
        </p:nvGraphicFramePr>
        <p:xfrm>
          <a:off x="4389985" y="1934941"/>
          <a:ext cx="4311504" cy="357916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823999" y="1671935"/>
            <a:ext cx="3824701" cy="461665"/>
          </a:xfrm>
          <a:prstGeom prst="rect">
            <a:avLst/>
          </a:prstGeom>
          <a:noFill/>
        </p:spPr>
        <p:txBody>
          <a:bodyPr wrap="none" rtlCol="0">
            <a:spAutoFit/>
          </a:bodyPr>
          <a:lstStyle/>
          <a:p>
            <a:r>
              <a:rPr lang="en-US" sz="2400" b="1" dirty="0" smtClean="0"/>
              <a:t>2014 Tentative Revenues</a:t>
            </a:r>
            <a:endParaRPr lang="en-US" sz="2400" b="1" dirty="0"/>
          </a:p>
        </p:txBody>
      </p:sp>
      <p:sp>
        <p:nvSpPr>
          <p:cNvPr id="9" name="TextBox 8"/>
          <p:cNvSpPr txBox="1"/>
          <p:nvPr/>
        </p:nvSpPr>
        <p:spPr>
          <a:xfrm>
            <a:off x="7695046" y="2341452"/>
            <a:ext cx="990600" cy="369332"/>
          </a:xfrm>
          <a:prstGeom prst="rect">
            <a:avLst/>
          </a:prstGeom>
          <a:noFill/>
        </p:spPr>
        <p:txBody>
          <a:bodyPr wrap="square" rtlCol="0">
            <a:spAutoFit/>
          </a:bodyPr>
          <a:lstStyle/>
          <a:p>
            <a:r>
              <a:rPr lang="en-US" dirty="0" smtClean="0"/>
              <a:t>80%</a:t>
            </a:r>
            <a:endParaRPr lang="en-US" dirty="0"/>
          </a:p>
        </p:txBody>
      </p:sp>
      <p:sp>
        <p:nvSpPr>
          <p:cNvPr id="10" name="TextBox 9"/>
          <p:cNvSpPr txBox="1"/>
          <p:nvPr/>
        </p:nvSpPr>
        <p:spPr>
          <a:xfrm>
            <a:off x="4409942" y="4392305"/>
            <a:ext cx="685800" cy="369332"/>
          </a:xfrm>
          <a:prstGeom prst="rect">
            <a:avLst/>
          </a:prstGeom>
          <a:noFill/>
        </p:spPr>
        <p:txBody>
          <a:bodyPr wrap="square" rtlCol="0">
            <a:spAutoFit/>
          </a:bodyPr>
          <a:lstStyle/>
          <a:p>
            <a:r>
              <a:rPr lang="en-US" dirty="0" smtClean="0">
                <a:solidFill>
                  <a:srgbClr val="FF0000"/>
                </a:solidFill>
              </a:rPr>
              <a:t>20%</a:t>
            </a:r>
            <a:endParaRPr lang="en-US" dirty="0">
              <a:solidFill>
                <a:srgbClr val="FF0000"/>
              </a:solidFill>
            </a:endParaRPr>
          </a:p>
        </p:txBody>
      </p:sp>
      <p:sp>
        <p:nvSpPr>
          <p:cNvPr id="11" name="Rectangle 10"/>
          <p:cNvSpPr/>
          <p:nvPr/>
        </p:nvSpPr>
        <p:spPr>
          <a:xfrm>
            <a:off x="4983751" y="533400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p:cNvSpPr/>
          <p:nvPr/>
        </p:nvSpPr>
        <p:spPr>
          <a:xfrm>
            <a:off x="4983751" y="5715000"/>
            <a:ext cx="152400" cy="1524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p:cNvSpPr/>
          <p:nvPr/>
        </p:nvSpPr>
        <p:spPr>
          <a:xfrm>
            <a:off x="4983751" y="5285757"/>
            <a:ext cx="3429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   Mandated Programs</a:t>
            </a:r>
            <a:endParaRPr lang="en-US" sz="1400" b="1" dirty="0"/>
          </a:p>
        </p:txBody>
      </p:sp>
      <p:sp>
        <p:nvSpPr>
          <p:cNvPr id="14" name="Rectangle 13"/>
          <p:cNvSpPr/>
          <p:nvPr/>
        </p:nvSpPr>
        <p:spPr>
          <a:xfrm>
            <a:off x="5156933" y="5638800"/>
            <a:ext cx="4038599"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lumMod val="75000"/>
                    <a:lumOff val="25000"/>
                  </a:schemeClr>
                </a:solidFill>
              </a:rPr>
              <a:t>Quality of Life Services</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356176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0" y="1798637"/>
            <a:ext cx="4752372" cy="4525963"/>
          </a:xfrm>
          <a:ln>
            <a:noFill/>
          </a:ln>
        </p:spPr>
        <p:txBody>
          <a:bodyPr>
            <a:normAutofit/>
          </a:bodyPr>
          <a:lstStyle/>
          <a:p>
            <a:r>
              <a:rPr lang="en-US" sz="2200" b="1" u="sng" dirty="0" smtClean="0">
                <a:latin typeface="+mj-lt"/>
              </a:rPr>
              <a:t>Operating Expenses: $142.9m</a:t>
            </a:r>
          </a:p>
          <a:p>
            <a:pPr lvl="1"/>
            <a:r>
              <a:rPr lang="en-US" sz="2100" dirty="0">
                <a:solidFill>
                  <a:srgbClr val="FF0000"/>
                </a:solidFill>
                <a:latin typeface="+mj-lt"/>
                <a:cs typeface="Times New Roman" pitchFamily="18" charset="0"/>
              </a:rPr>
              <a:t>State and Federal Mandated </a:t>
            </a:r>
            <a:r>
              <a:rPr lang="en-US" sz="2100" dirty="0" smtClean="0">
                <a:solidFill>
                  <a:srgbClr val="FF0000"/>
                </a:solidFill>
                <a:latin typeface="+mj-lt"/>
                <a:cs typeface="Times New Roman" pitchFamily="18" charset="0"/>
              </a:rPr>
              <a:t>Programs</a:t>
            </a:r>
          </a:p>
          <a:p>
            <a:pPr lvl="2"/>
            <a:r>
              <a:rPr lang="en-US" sz="2100" b="1" dirty="0" smtClean="0">
                <a:solidFill>
                  <a:srgbClr val="FF0000"/>
                </a:solidFill>
                <a:latin typeface="+mj-lt"/>
                <a:cs typeface="Times New Roman" pitchFamily="18" charset="0"/>
              </a:rPr>
              <a:t>$103.2m</a:t>
            </a:r>
            <a:endParaRPr lang="en-US" sz="2100" b="1" dirty="0">
              <a:solidFill>
                <a:srgbClr val="FF0000"/>
              </a:solidFill>
              <a:latin typeface="+mj-lt"/>
              <a:cs typeface="Times New Roman" pitchFamily="18" charset="0"/>
            </a:endParaRPr>
          </a:p>
          <a:p>
            <a:pPr marL="749808" lvl="2" indent="0">
              <a:buNone/>
            </a:pPr>
            <a:endParaRPr lang="en-US" sz="1900" b="1" i="1" dirty="0">
              <a:solidFill>
                <a:schemeClr val="accent2">
                  <a:lumMod val="60000"/>
                  <a:lumOff val="40000"/>
                </a:schemeClr>
              </a:solidFill>
              <a:latin typeface="+mj-lt"/>
              <a:cs typeface="Times New Roman" pitchFamily="18" charset="0"/>
            </a:endParaRPr>
          </a:p>
          <a:p>
            <a:pPr lvl="1"/>
            <a:r>
              <a:rPr lang="en-US" sz="2100" dirty="0" smtClean="0">
                <a:latin typeface="+mj-lt"/>
                <a:cs typeface="Times New Roman" pitchFamily="18" charset="0"/>
              </a:rPr>
              <a:t>Quality of Life Services Examples</a:t>
            </a:r>
          </a:p>
          <a:p>
            <a:pPr lvl="3"/>
            <a:r>
              <a:rPr lang="en-US" sz="1900" dirty="0" smtClean="0">
                <a:latin typeface="+mj-lt"/>
                <a:cs typeface="Times New Roman" pitchFamily="18" charset="0"/>
              </a:rPr>
              <a:t>Sheriff Patrols - $6.3m </a:t>
            </a:r>
            <a:endParaRPr lang="en-US" sz="1900" dirty="0" smtClean="0">
              <a:latin typeface="+mj-lt"/>
              <a:cs typeface="Times New Roman" pitchFamily="18" charset="0"/>
            </a:endParaRPr>
          </a:p>
          <a:p>
            <a:pPr lvl="3"/>
            <a:r>
              <a:rPr lang="en-US" sz="1900" dirty="0">
                <a:cs typeface="Times New Roman" pitchFamily="18" charset="0"/>
              </a:rPr>
              <a:t>Office </a:t>
            </a:r>
            <a:r>
              <a:rPr lang="en-US" sz="1900" dirty="0" smtClean="0">
                <a:cs typeface="Times New Roman" pitchFamily="18" charset="0"/>
              </a:rPr>
              <a:t>For the Aging </a:t>
            </a:r>
            <a:r>
              <a:rPr lang="en-US" sz="1900" dirty="0">
                <a:cs typeface="Times New Roman" pitchFamily="18" charset="0"/>
              </a:rPr>
              <a:t>- $</a:t>
            </a:r>
            <a:r>
              <a:rPr lang="en-US" sz="1900" dirty="0" smtClean="0">
                <a:cs typeface="Times New Roman" pitchFamily="18" charset="0"/>
              </a:rPr>
              <a:t>5.1m</a:t>
            </a:r>
            <a:endParaRPr lang="en-US" sz="1900" dirty="0" smtClean="0">
              <a:latin typeface="+mj-lt"/>
              <a:cs typeface="Times New Roman" pitchFamily="18" charset="0"/>
            </a:endParaRPr>
          </a:p>
          <a:p>
            <a:pPr lvl="3"/>
            <a:r>
              <a:rPr lang="en-US" sz="1900" dirty="0" smtClean="0">
                <a:latin typeface="+mj-lt"/>
                <a:cs typeface="Times New Roman" pitchFamily="18" charset="0"/>
              </a:rPr>
              <a:t>Emergency </a:t>
            </a:r>
            <a:r>
              <a:rPr lang="en-US" sz="1900" dirty="0" smtClean="0">
                <a:latin typeface="+mj-lt"/>
                <a:cs typeface="Times New Roman" pitchFamily="18" charset="0"/>
              </a:rPr>
              <a:t>Services - $</a:t>
            </a:r>
            <a:r>
              <a:rPr lang="en-US" sz="1900" dirty="0" smtClean="0">
                <a:latin typeface="+mj-lt"/>
                <a:cs typeface="Times New Roman" pitchFamily="18" charset="0"/>
              </a:rPr>
              <a:t>4.1m</a:t>
            </a:r>
          </a:p>
          <a:p>
            <a:pPr lvl="3"/>
            <a:r>
              <a:rPr lang="en-US" sz="1900" dirty="0">
                <a:cs typeface="Times New Roman" pitchFamily="18" charset="0"/>
              </a:rPr>
              <a:t>Parks and Recreation - $3.4m</a:t>
            </a:r>
          </a:p>
          <a:p>
            <a:pPr lvl="3"/>
            <a:r>
              <a:rPr lang="en-US" sz="1900" dirty="0" smtClean="0">
                <a:latin typeface="+mj-lt"/>
                <a:cs typeface="Times New Roman" pitchFamily="18" charset="0"/>
              </a:rPr>
              <a:t>Outside </a:t>
            </a:r>
            <a:r>
              <a:rPr lang="en-US" sz="1900" dirty="0" smtClean="0">
                <a:latin typeface="+mj-lt"/>
                <a:cs typeface="Times New Roman" pitchFamily="18" charset="0"/>
              </a:rPr>
              <a:t>Agencies - $1.4m</a:t>
            </a:r>
          </a:p>
          <a:p>
            <a:pPr lvl="2"/>
            <a:r>
              <a:rPr lang="en-US" sz="2300" b="1" i="1" dirty="0" smtClean="0">
                <a:solidFill>
                  <a:schemeClr val="tx2"/>
                </a:solidFill>
                <a:cs typeface="Times New Roman" pitchFamily="18" charset="0"/>
              </a:rPr>
              <a:t>Total cost: $39.7m</a:t>
            </a:r>
            <a:endParaRPr lang="en-US" sz="2300" b="1" i="1" dirty="0">
              <a:solidFill>
                <a:schemeClr val="tx2"/>
              </a:solidFill>
              <a:cs typeface="Times New Roman" pitchFamily="18" charset="0"/>
            </a:endParaRPr>
          </a:p>
          <a:p>
            <a:pPr lvl="3"/>
            <a:endParaRPr lang="en-US" sz="1900" dirty="0">
              <a:solidFill>
                <a:schemeClr val="tx2"/>
              </a:solidFill>
              <a:latin typeface="+mj-lt"/>
              <a:cs typeface="Times New Roman" pitchFamily="18" charset="0"/>
            </a:endParaRPr>
          </a:p>
          <a:p>
            <a:endParaRPr lang="en-US" sz="2100" dirty="0"/>
          </a:p>
        </p:txBody>
      </p:sp>
      <p:sp>
        <p:nvSpPr>
          <p:cNvPr id="3" name="TextBox 2"/>
          <p:cNvSpPr txBox="1"/>
          <p:nvPr/>
        </p:nvSpPr>
        <p:spPr>
          <a:xfrm>
            <a:off x="781627" y="906959"/>
            <a:ext cx="7580745" cy="769441"/>
          </a:xfrm>
          <a:prstGeom prst="rect">
            <a:avLst/>
          </a:prstGeom>
          <a:noFill/>
        </p:spPr>
        <p:txBody>
          <a:bodyPr wrap="square" rtlCol="0">
            <a:spAutoFit/>
          </a:bodyPr>
          <a:lstStyle/>
          <a:p>
            <a:pPr algn="ctr"/>
            <a:r>
              <a:rPr lang="en-US" sz="4400" dirty="0" smtClean="0">
                <a:latin typeface="+mj-lt"/>
              </a:rPr>
              <a:t>2014 Budget Expenses</a:t>
            </a:r>
            <a:endParaRPr lang="en-US" sz="4400" dirty="0">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2159499416"/>
              </p:ext>
            </p:extLst>
          </p:nvPr>
        </p:nvGraphicFramePr>
        <p:xfrm>
          <a:off x="4572000" y="1600200"/>
          <a:ext cx="4267200" cy="387262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876800" y="1748135"/>
            <a:ext cx="3807068" cy="461665"/>
          </a:xfrm>
          <a:prstGeom prst="rect">
            <a:avLst/>
          </a:prstGeom>
          <a:noFill/>
        </p:spPr>
        <p:txBody>
          <a:bodyPr wrap="square" rtlCol="0">
            <a:spAutoFit/>
          </a:bodyPr>
          <a:lstStyle/>
          <a:p>
            <a:r>
              <a:rPr lang="en-US" sz="2400" b="1" dirty="0" smtClean="0"/>
              <a:t>2014 Tentative Expenses</a:t>
            </a:r>
            <a:endParaRPr lang="en-US" sz="2400" b="1" dirty="0"/>
          </a:p>
        </p:txBody>
      </p:sp>
      <p:sp>
        <p:nvSpPr>
          <p:cNvPr id="9" name="Rectangle 8"/>
          <p:cNvSpPr/>
          <p:nvPr/>
        </p:nvSpPr>
        <p:spPr>
          <a:xfrm>
            <a:off x="5138195" y="510540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5138195" y="5486400"/>
            <a:ext cx="152400" cy="1524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90595" y="5023413"/>
            <a:ext cx="3429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Mandated</a:t>
            </a:r>
            <a:endParaRPr lang="en-US" sz="1400" b="1" dirty="0"/>
          </a:p>
        </p:txBody>
      </p:sp>
      <p:sp>
        <p:nvSpPr>
          <p:cNvPr id="12" name="Rectangle 11"/>
          <p:cNvSpPr/>
          <p:nvPr/>
        </p:nvSpPr>
        <p:spPr>
          <a:xfrm>
            <a:off x="5290596" y="5410200"/>
            <a:ext cx="4038599"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lumMod val="75000"/>
                    <a:lumOff val="25000"/>
                  </a:schemeClr>
                </a:solidFill>
              </a:rPr>
              <a:t>Quality of Life Services</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67251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62000"/>
            <a:ext cx="8534400" cy="914400"/>
          </a:xfrm>
        </p:spPr>
        <p:txBody>
          <a:bodyPr/>
          <a:lstStyle/>
          <a:p>
            <a:r>
              <a:rPr lang="en-US" b="0" dirty="0" smtClean="0">
                <a:solidFill>
                  <a:schemeClr val="tx1"/>
                </a:solidFill>
                <a:latin typeface="+mj-lt"/>
              </a:rPr>
              <a:t>What is a </a:t>
            </a:r>
            <a:r>
              <a:rPr lang="en-US" b="0" dirty="0" smtClean="0">
                <a:solidFill>
                  <a:srgbClr val="FF0000"/>
                </a:solidFill>
                <a:latin typeface="+mj-lt"/>
              </a:rPr>
              <a:t>MANDATE</a:t>
            </a:r>
            <a:r>
              <a:rPr lang="en-US" b="0" dirty="0" smtClean="0">
                <a:solidFill>
                  <a:schemeClr val="tx1"/>
                </a:solidFill>
                <a:latin typeface="+mj-lt"/>
              </a:rPr>
              <a:t>?</a:t>
            </a:r>
            <a:endParaRPr lang="en-US" b="0" dirty="0">
              <a:solidFill>
                <a:schemeClr val="tx1"/>
              </a:solidFill>
              <a:latin typeface="+mj-lt"/>
            </a:endParaRPr>
          </a:p>
        </p:txBody>
      </p:sp>
      <p:sp>
        <p:nvSpPr>
          <p:cNvPr id="4" name="Content Placeholder 3"/>
          <p:cNvSpPr>
            <a:spLocks noGrp="1"/>
          </p:cNvSpPr>
          <p:nvPr>
            <p:ph sz="quarter" idx="4294967295"/>
          </p:nvPr>
        </p:nvSpPr>
        <p:spPr>
          <a:xfrm>
            <a:off x="838200" y="1676400"/>
            <a:ext cx="7696200" cy="3048000"/>
          </a:xfrm>
        </p:spPr>
        <p:txBody>
          <a:bodyPr>
            <a:normAutofit/>
          </a:bodyPr>
          <a:lstStyle/>
          <a:p>
            <a:pPr marL="420624" lvl="1" indent="-384048">
              <a:buSzPct val="80000"/>
              <a:buFont typeface="Arial" pitchFamily="34" charset="0"/>
              <a:buChar char="•"/>
            </a:pPr>
            <a:r>
              <a:rPr lang="en-US" sz="2400" dirty="0">
                <a:latin typeface="+mj-lt"/>
              </a:rPr>
              <a:t>A </a:t>
            </a:r>
            <a:r>
              <a:rPr lang="en-US" sz="2400" dirty="0" smtClean="0">
                <a:solidFill>
                  <a:srgbClr val="FF0000"/>
                </a:solidFill>
                <a:latin typeface="+mj-lt"/>
              </a:rPr>
              <a:t>MANDATE</a:t>
            </a:r>
            <a:r>
              <a:rPr lang="en-US" sz="2400" dirty="0" smtClean="0">
                <a:latin typeface="+mj-lt"/>
              </a:rPr>
              <a:t> requires Putnam County </a:t>
            </a:r>
            <a:r>
              <a:rPr lang="en-US" sz="2400" dirty="0">
                <a:latin typeface="+mj-lt"/>
              </a:rPr>
              <a:t>to strictly adhere to rules set by the State </a:t>
            </a:r>
            <a:r>
              <a:rPr lang="en-US" sz="2400" dirty="0" smtClean="0">
                <a:latin typeface="+mj-lt"/>
              </a:rPr>
              <a:t>and Federal governments that define </a:t>
            </a:r>
            <a:r>
              <a:rPr lang="en-US" sz="2400" dirty="0">
                <a:latin typeface="+mj-lt"/>
              </a:rPr>
              <a:t>the scope, eligibility, frequency of service, </a:t>
            </a:r>
            <a:r>
              <a:rPr lang="en-US" sz="2400" dirty="0" smtClean="0">
                <a:latin typeface="+mj-lt"/>
              </a:rPr>
              <a:t>and amount </a:t>
            </a:r>
            <a:r>
              <a:rPr lang="en-US" sz="2400" dirty="0">
                <a:latin typeface="+mj-lt"/>
              </a:rPr>
              <a:t>of </a:t>
            </a:r>
            <a:r>
              <a:rPr lang="en-US" sz="2400" dirty="0" smtClean="0">
                <a:latin typeface="+mj-lt"/>
              </a:rPr>
              <a:t>benefits provided to people within our </a:t>
            </a:r>
            <a:r>
              <a:rPr lang="en-US" sz="2400" dirty="0">
                <a:latin typeface="+mj-lt"/>
              </a:rPr>
              <a:t>C</a:t>
            </a:r>
            <a:r>
              <a:rPr lang="en-US" sz="2400" dirty="0" smtClean="0">
                <a:latin typeface="+mj-lt"/>
              </a:rPr>
              <a:t>ounty</a:t>
            </a:r>
            <a:endParaRPr lang="en-US" sz="2400" dirty="0">
              <a:latin typeface="+mj-lt"/>
            </a:endParaRPr>
          </a:p>
          <a:p>
            <a:pPr marL="420624" lvl="1" indent="-384048">
              <a:buSzPct val="80000"/>
              <a:buFont typeface="Arial" pitchFamily="34" charset="0"/>
              <a:buChar char="•"/>
            </a:pPr>
            <a:r>
              <a:rPr lang="en-US" sz="2400" dirty="0" smtClean="0">
                <a:latin typeface="+mj-lt"/>
              </a:rPr>
              <a:t>Putnam County has a very limited ability to </a:t>
            </a:r>
            <a:r>
              <a:rPr lang="en-US" sz="2400" dirty="0">
                <a:latin typeface="+mj-lt"/>
              </a:rPr>
              <a:t>control the costs of S</a:t>
            </a:r>
            <a:r>
              <a:rPr lang="en-US" sz="2400" dirty="0" smtClean="0">
                <a:latin typeface="+mj-lt"/>
              </a:rPr>
              <a:t>tate and Federal </a:t>
            </a:r>
            <a:r>
              <a:rPr lang="en-US" sz="2400" dirty="0" smtClean="0">
                <a:solidFill>
                  <a:srgbClr val="FF0000"/>
                </a:solidFill>
                <a:latin typeface="+mj-lt"/>
              </a:rPr>
              <a:t>MANDATES</a:t>
            </a:r>
          </a:p>
          <a:p>
            <a:pPr marL="36576" indent="0">
              <a:buNone/>
            </a:pPr>
            <a:endParaRPr lang="en-US" dirty="0"/>
          </a:p>
        </p:txBody>
      </p:sp>
      <p:sp>
        <p:nvSpPr>
          <p:cNvPr id="3" name="TextBox 2"/>
          <p:cNvSpPr txBox="1"/>
          <p:nvPr/>
        </p:nvSpPr>
        <p:spPr>
          <a:xfrm>
            <a:off x="228600" y="4191000"/>
            <a:ext cx="8686800" cy="1569660"/>
          </a:xfrm>
          <a:prstGeom prst="rect">
            <a:avLst/>
          </a:prstGeom>
          <a:noFill/>
        </p:spPr>
        <p:txBody>
          <a:bodyPr wrap="square" rtlCol="0">
            <a:spAutoFit/>
          </a:bodyPr>
          <a:lstStyle/>
          <a:p>
            <a:pPr algn="ctr"/>
            <a:r>
              <a:rPr lang="en-US" sz="2400" i="1" u="sng" dirty="0" smtClean="0"/>
              <a:t>New York State Counties and Albany need to partner closer in managing fiscal responsibilities.  Putnam County has recognized the importance of, and has delivered under the 2% cap.  We continue to ask Albany to deliver on their promise of mandate </a:t>
            </a:r>
            <a:r>
              <a:rPr lang="en-US" sz="2400" i="1" u="sng" dirty="0" smtClean="0"/>
              <a:t>relief</a:t>
            </a:r>
            <a:endParaRPr lang="en-US" sz="2400" i="1" u="sng" dirty="0"/>
          </a:p>
        </p:txBody>
      </p:sp>
    </p:spTree>
    <p:extLst>
      <p:ext uri="{BB962C8B-B14F-4D97-AF65-F5344CB8AC3E}">
        <p14:creationId xmlns:p14="http://schemas.microsoft.com/office/powerpoint/2010/main" val="225183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2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2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 y="914400"/>
            <a:ext cx="8458200" cy="1295400"/>
          </a:xfrm>
        </p:spPr>
        <p:txBody>
          <a:bodyPr>
            <a:noAutofit/>
          </a:bodyPr>
          <a:lstStyle/>
          <a:p>
            <a:r>
              <a:rPr lang="en-US" b="0" dirty="0" smtClean="0">
                <a:solidFill>
                  <a:schemeClr val="tx1"/>
                </a:solidFill>
                <a:latin typeface="+mj-lt"/>
              </a:rPr>
              <a:t>A Closer Look at </a:t>
            </a:r>
            <a:r>
              <a:rPr lang="en-US" b="0" dirty="0" smtClean="0">
                <a:solidFill>
                  <a:srgbClr val="FF0000"/>
                </a:solidFill>
                <a:latin typeface="+mj-lt"/>
              </a:rPr>
              <a:t>MANDATED</a:t>
            </a:r>
            <a:r>
              <a:rPr lang="en-US" b="0" dirty="0" smtClean="0">
                <a:solidFill>
                  <a:schemeClr val="tx1"/>
                </a:solidFill>
                <a:latin typeface="+mj-lt"/>
              </a:rPr>
              <a:t> Programs</a:t>
            </a:r>
            <a:endParaRPr lang="en-US" b="0" dirty="0">
              <a:solidFill>
                <a:schemeClr val="tx1"/>
              </a:solidFill>
              <a:latin typeface="+mj-lt"/>
            </a:endParaRPr>
          </a:p>
        </p:txBody>
      </p:sp>
      <p:sp>
        <p:nvSpPr>
          <p:cNvPr id="4" name="Content Placeholder 3"/>
          <p:cNvSpPr>
            <a:spLocks noGrp="1"/>
          </p:cNvSpPr>
          <p:nvPr>
            <p:ph sz="quarter" idx="4294967295"/>
          </p:nvPr>
        </p:nvSpPr>
        <p:spPr>
          <a:xfrm>
            <a:off x="723900" y="2362200"/>
            <a:ext cx="7696200" cy="3733800"/>
          </a:xfrm>
        </p:spPr>
        <p:txBody>
          <a:bodyPr>
            <a:normAutofit/>
          </a:bodyPr>
          <a:lstStyle/>
          <a:p>
            <a:r>
              <a:rPr lang="en-US" dirty="0">
                <a:latin typeface="+mj-lt"/>
              </a:rPr>
              <a:t>There </a:t>
            </a:r>
            <a:r>
              <a:rPr lang="en-US" dirty="0" smtClean="0">
                <a:latin typeface="+mj-lt"/>
              </a:rPr>
              <a:t>are more than 200 NYS and Federal mandated programs</a:t>
            </a:r>
          </a:p>
          <a:p>
            <a:r>
              <a:rPr lang="en-US" dirty="0" smtClean="0">
                <a:latin typeface="+mj-lt"/>
              </a:rPr>
              <a:t>They consume </a:t>
            </a:r>
            <a:r>
              <a:rPr lang="en-US" dirty="0">
                <a:latin typeface="+mj-lt"/>
              </a:rPr>
              <a:t>the </a:t>
            </a:r>
            <a:r>
              <a:rPr lang="en-US" b="1" i="1" dirty="0" smtClean="0">
                <a:latin typeface="+mj-lt"/>
              </a:rPr>
              <a:t>ENTIRE </a:t>
            </a:r>
            <a:r>
              <a:rPr lang="en-US" dirty="0" smtClean="0">
                <a:latin typeface="+mj-lt"/>
              </a:rPr>
              <a:t>amount </a:t>
            </a:r>
            <a:r>
              <a:rPr lang="en-US" dirty="0">
                <a:latin typeface="+mj-lt"/>
              </a:rPr>
              <a:t>of Putnam County sales tax dollars</a:t>
            </a:r>
          </a:p>
          <a:p>
            <a:r>
              <a:rPr lang="en-US" dirty="0" smtClean="0">
                <a:latin typeface="+mj-lt"/>
              </a:rPr>
              <a:t>And they </a:t>
            </a:r>
            <a:r>
              <a:rPr lang="en-US" dirty="0" smtClean="0">
                <a:latin typeface="+mj-lt"/>
              </a:rPr>
              <a:t>consume the </a:t>
            </a:r>
            <a:r>
              <a:rPr lang="en-US" b="1" i="1" dirty="0" smtClean="0">
                <a:latin typeface="+mj-lt"/>
              </a:rPr>
              <a:t>ENTIRE </a:t>
            </a:r>
            <a:r>
              <a:rPr lang="en-US" dirty="0" smtClean="0">
                <a:latin typeface="+mj-lt"/>
              </a:rPr>
              <a:t>property </a:t>
            </a:r>
            <a:r>
              <a:rPr lang="en-US" dirty="0" smtClean="0">
                <a:latin typeface="+mj-lt"/>
              </a:rPr>
              <a:t>tax levy</a:t>
            </a:r>
          </a:p>
          <a:p>
            <a:pPr marL="36576" indent="0">
              <a:buNone/>
            </a:pPr>
            <a:endParaRPr lang="en-US" dirty="0"/>
          </a:p>
        </p:txBody>
      </p:sp>
    </p:spTree>
    <p:extLst>
      <p:ext uri="{BB962C8B-B14F-4D97-AF65-F5344CB8AC3E}">
        <p14:creationId xmlns:p14="http://schemas.microsoft.com/office/powerpoint/2010/main" val="77423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2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2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 y="990600"/>
            <a:ext cx="8610600" cy="1219200"/>
          </a:xfrm>
        </p:spPr>
        <p:txBody>
          <a:bodyPr>
            <a:normAutofit fontScale="90000"/>
          </a:bodyPr>
          <a:lstStyle/>
          <a:p>
            <a:r>
              <a:rPr lang="en-US" b="0" dirty="0">
                <a:solidFill>
                  <a:schemeClr val="tx1"/>
                </a:solidFill>
                <a:latin typeface="+mj-lt"/>
              </a:rPr>
              <a:t>What </a:t>
            </a:r>
            <a:r>
              <a:rPr lang="en-US" b="0" dirty="0" smtClean="0">
                <a:solidFill>
                  <a:schemeClr val="tx1"/>
                </a:solidFill>
                <a:latin typeface="+mj-lt"/>
              </a:rPr>
              <a:t>are some </a:t>
            </a:r>
            <a:r>
              <a:rPr lang="en-US" b="0" dirty="0" smtClean="0">
                <a:solidFill>
                  <a:srgbClr val="FF0000"/>
                </a:solidFill>
                <a:latin typeface="+mj-lt"/>
              </a:rPr>
              <a:t>MANDATED</a:t>
            </a:r>
            <a:r>
              <a:rPr lang="en-US" b="0" dirty="0" smtClean="0">
                <a:solidFill>
                  <a:schemeClr val="tx1"/>
                </a:solidFill>
                <a:latin typeface="+mj-lt"/>
              </a:rPr>
              <a:t> programs in Putnam County?</a:t>
            </a:r>
            <a:endParaRPr lang="en-US" b="0" dirty="0">
              <a:solidFill>
                <a:schemeClr val="tx1"/>
              </a:solidFill>
              <a:latin typeface="+mj-lt"/>
            </a:endParaRPr>
          </a:p>
        </p:txBody>
      </p:sp>
      <p:sp>
        <p:nvSpPr>
          <p:cNvPr id="4" name="Content Placeholder 3"/>
          <p:cNvSpPr>
            <a:spLocks noGrp="1"/>
          </p:cNvSpPr>
          <p:nvPr>
            <p:ph sz="quarter" idx="4294967295"/>
          </p:nvPr>
        </p:nvSpPr>
        <p:spPr>
          <a:xfrm>
            <a:off x="723900" y="2133600"/>
            <a:ext cx="7696200" cy="4191000"/>
          </a:xfrm>
        </p:spPr>
        <p:txBody>
          <a:bodyPr>
            <a:normAutofit/>
          </a:bodyPr>
          <a:lstStyle/>
          <a:p>
            <a:pPr marL="498348" indent="-342900">
              <a:buFontTx/>
              <a:buChar char="-"/>
            </a:pPr>
            <a:r>
              <a:rPr lang="en-US" sz="2100" dirty="0" smtClean="0">
                <a:latin typeface="+mj-lt"/>
              </a:rPr>
              <a:t>Medicaid</a:t>
            </a:r>
          </a:p>
          <a:p>
            <a:pPr marL="498348" indent="-342900">
              <a:buFontTx/>
              <a:buChar char="-"/>
            </a:pPr>
            <a:r>
              <a:rPr lang="en-US" sz="2100" dirty="0">
                <a:latin typeface="+mj-lt"/>
              </a:rPr>
              <a:t>Secure Ammunition and Firearms </a:t>
            </a:r>
            <a:r>
              <a:rPr lang="en-US" sz="2100" dirty="0" smtClean="0">
                <a:latin typeface="+mj-lt"/>
              </a:rPr>
              <a:t>Enforcement (SAFE Act)*</a:t>
            </a:r>
            <a:endParaRPr lang="en-US" sz="2100" dirty="0">
              <a:latin typeface="+mj-lt"/>
            </a:endParaRPr>
          </a:p>
          <a:p>
            <a:pPr marL="498348" indent="-342900">
              <a:buFontTx/>
              <a:buChar char="-"/>
            </a:pPr>
            <a:r>
              <a:rPr lang="en-US" sz="2100" dirty="0" smtClean="0">
                <a:latin typeface="+mj-lt"/>
              </a:rPr>
              <a:t>Temporary Assistance to Needy Families (TANF)</a:t>
            </a:r>
          </a:p>
          <a:p>
            <a:pPr marL="498348" indent="-342900">
              <a:buFontTx/>
              <a:buChar char="-"/>
            </a:pPr>
            <a:r>
              <a:rPr lang="en-US" sz="2100" dirty="0" smtClean="0">
                <a:latin typeface="+mj-lt"/>
              </a:rPr>
              <a:t>Child welfare</a:t>
            </a:r>
          </a:p>
          <a:p>
            <a:pPr marL="498348" indent="-342900">
              <a:buFontTx/>
              <a:buChar char="-"/>
            </a:pPr>
            <a:r>
              <a:rPr lang="en-US" sz="2100" dirty="0" smtClean="0">
                <a:latin typeface="+mj-lt"/>
              </a:rPr>
              <a:t>Food stamps</a:t>
            </a:r>
          </a:p>
          <a:p>
            <a:pPr marL="498348" indent="-342900">
              <a:buFontTx/>
              <a:buChar char="-"/>
            </a:pPr>
            <a:r>
              <a:rPr lang="en-US" sz="2100" dirty="0" smtClean="0">
                <a:latin typeface="+mj-lt"/>
              </a:rPr>
              <a:t>Early </a:t>
            </a:r>
            <a:r>
              <a:rPr lang="en-US" sz="2100" dirty="0">
                <a:latin typeface="+mj-lt"/>
              </a:rPr>
              <a:t>intervention and pre-school </a:t>
            </a:r>
            <a:r>
              <a:rPr lang="en-US" sz="2100" dirty="0" smtClean="0">
                <a:latin typeface="+mj-lt"/>
              </a:rPr>
              <a:t>education</a:t>
            </a:r>
          </a:p>
          <a:p>
            <a:pPr marL="498348" indent="-342900">
              <a:buFontTx/>
              <a:buChar char="-"/>
            </a:pPr>
            <a:r>
              <a:rPr lang="en-US" sz="2100" dirty="0" smtClean="0">
                <a:latin typeface="+mj-lt"/>
              </a:rPr>
              <a:t>Child </a:t>
            </a:r>
            <a:r>
              <a:rPr lang="en-US" sz="2100" dirty="0">
                <a:latin typeface="+mj-lt"/>
              </a:rPr>
              <a:t>support </a:t>
            </a:r>
            <a:r>
              <a:rPr lang="en-US" sz="2100" dirty="0" smtClean="0">
                <a:latin typeface="+mj-lt"/>
              </a:rPr>
              <a:t>collections</a:t>
            </a:r>
          </a:p>
          <a:p>
            <a:pPr marL="498348" indent="-342900">
              <a:buFontTx/>
              <a:buChar char="-"/>
            </a:pPr>
            <a:r>
              <a:rPr lang="en-US" sz="2100" dirty="0" smtClean="0">
                <a:latin typeface="+mj-lt"/>
              </a:rPr>
              <a:t>Adult protective services</a:t>
            </a:r>
          </a:p>
          <a:p>
            <a:pPr marL="498348" indent="-342900">
              <a:buFontTx/>
              <a:buChar char="-"/>
            </a:pPr>
            <a:r>
              <a:rPr lang="en-US" sz="2100" dirty="0" smtClean="0">
                <a:latin typeface="+mj-lt"/>
              </a:rPr>
              <a:t>EPA Mandated MS4 </a:t>
            </a:r>
            <a:r>
              <a:rPr lang="en-US" sz="2100" dirty="0" smtClean="0">
                <a:latin typeface="+mj-lt"/>
              </a:rPr>
              <a:t>Program</a:t>
            </a:r>
          </a:p>
          <a:p>
            <a:pPr marL="155448" indent="0">
              <a:buNone/>
            </a:pPr>
            <a:r>
              <a:rPr lang="en-US" sz="2200" dirty="0" smtClean="0">
                <a:latin typeface="+mj-lt"/>
              </a:rPr>
              <a:t>      </a:t>
            </a:r>
            <a:r>
              <a:rPr lang="en-US" sz="1800" i="1" dirty="0" smtClean="0">
                <a:latin typeface="+mj-lt"/>
              </a:rPr>
              <a:t>*Enacting this legislation has forced Putnam County to add 1 FTE employee</a:t>
            </a:r>
            <a:endParaRPr lang="en-US" sz="1800" i="1" dirty="0" smtClean="0">
              <a:latin typeface="+mj-lt"/>
            </a:endParaRPr>
          </a:p>
          <a:p>
            <a:pPr marL="800100" lvl="1" indent="-342900">
              <a:buFontTx/>
              <a:buChar char="-"/>
            </a:pPr>
            <a:endParaRPr lang="en-US" sz="2000" dirty="0"/>
          </a:p>
          <a:p>
            <a:pPr marL="800100" lvl="1" indent="-342900">
              <a:buFontTx/>
              <a:buChar char="-"/>
            </a:pPr>
            <a:endParaRPr lang="en-US" sz="2000" dirty="0">
              <a:latin typeface="+mj-lt"/>
            </a:endParaRPr>
          </a:p>
          <a:p>
            <a:pPr lvl="1"/>
            <a:endParaRPr lang="en-US" dirty="0"/>
          </a:p>
        </p:txBody>
      </p:sp>
    </p:spTree>
    <p:extLst>
      <p:ext uri="{BB962C8B-B14F-4D97-AF65-F5344CB8AC3E}">
        <p14:creationId xmlns:p14="http://schemas.microsoft.com/office/powerpoint/2010/main" val="81207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4500"/>
                            </p:stCondLst>
                            <p:childTnLst>
                              <p:par>
                                <p:cTn id="21" presetID="10" presetClass="entr" presetSubtype="0" fill="hold" grpId="0" nodeType="afterEffect">
                                  <p:stCondLst>
                                    <p:cond delay="5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5500"/>
                            </p:stCondLst>
                            <p:childTnLst>
                              <p:par>
                                <p:cTn id="25" presetID="10" presetClass="entr" presetSubtype="0" fill="hold" grpId="0" nodeType="afterEffect">
                                  <p:stCondLst>
                                    <p:cond delay="5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6500"/>
                            </p:stCondLst>
                            <p:childTnLst>
                              <p:par>
                                <p:cTn id="29" presetID="10" presetClass="entr" presetSubtype="0" fill="hold" grpId="0" nodeType="afterEffect">
                                  <p:stCondLst>
                                    <p:cond delay="50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7500"/>
                            </p:stCondLst>
                            <p:childTnLst>
                              <p:par>
                                <p:cTn id="33" presetID="10" presetClass="entr" presetSubtype="0" fill="hold" grpId="0" nodeType="afterEffect">
                                  <p:stCondLst>
                                    <p:cond delay="50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8500"/>
                            </p:stCondLst>
                            <p:childTnLst>
                              <p:par>
                                <p:cTn id="37" presetID="10" presetClass="entr" presetSubtype="0" fill="hold" grpId="0" nodeType="afterEffect">
                                  <p:stCondLst>
                                    <p:cond delay="50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9500"/>
                            </p:stCondLst>
                            <p:childTnLst>
                              <p:par>
                                <p:cTn id="41" presetID="10" presetClass="entr" presetSubtype="0" fill="hold" grpId="0" nodeType="afterEffect">
                                  <p:stCondLst>
                                    <p:cond delay="25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02" y="1012166"/>
            <a:ext cx="9144000" cy="769441"/>
          </a:xfrm>
          <a:prstGeom prst="rect">
            <a:avLst/>
          </a:prstGeom>
          <a:noFill/>
        </p:spPr>
        <p:txBody>
          <a:bodyPr wrap="square" rtlCol="0">
            <a:spAutoFit/>
          </a:bodyPr>
          <a:lstStyle/>
          <a:p>
            <a:pPr algn="ctr"/>
            <a:r>
              <a:rPr lang="en-US" sz="4400" b="1" i="1" smtClean="0"/>
              <a:t>72% </a:t>
            </a:r>
            <a:r>
              <a:rPr lang="en-US" sz="4400" b="1" i="1" dirty="0" smtClean="0"/>
              <a:t>of 2014 Budget is Mandated</a:t>
            </a:r>
          </a:p>
        </p:txBody>
      </p:sp>
      <p:sp>
        <p:nvSpPr>
          <p:cNvPr id="2" name="TextBox 1"/>
          <p:cNvSpPr txBox="1"/>
          <p:nvPr/>
        </p:nvSpPr>
        <p:spPr>
          <a:xfrm>
            <a:off x="2231038" y="1712893"/>
            <a:ext cx="4681923" cy="954107"/>
          </a:xfrm>
          <a:prstGeom prst="rect">
            <a:avLst/>
          </a:prstGeom>
          <a:noFill/>
        </p:spPr>
        <p:txBody>
          <a:bodyPr wrap="none" rtlCol="0">
            <a:spAutoFit/>
          </a:bodyPr>
          <a:lstStyle/>
          <a:p>
            <a:pPr algn="ctr"/>
            <a:r>
              <a:rPr lang="en-US" sz="3200" dirty="0" smtClean="0"/>
              <a:t>Major Mandated Programs</a:t>
            </a:r>
          </a:p>
          <a:p>
            <a:pPr algn="ctr"/>
            <a:r>
              <a:rPr lang="en-US" sz="2400" i="1" dirty="0" smtClean="0"/>
              <a:t>Top 14 of More Than 200!</a:t>
            </a:r>
            <a:endParaRPr lang="en-US" sz="2400" i="1" dirty="0"/>
          </a:p>
        </p:txBody>
      </p:sp>
      <p:graphicFrame>
        <p:nvGraphicFramePr>
          <p:cNvPr id="3" name="Table 2"/>
          <p:cNvGraphicFramePr>
            <a:graphicFrameLocks noGrp="1"/>
          </p:cNvGraphicFramePr>
          <p:nvPr>
            <p:extLst>
              <p:ext uri="{D42A27DB-BD31-4B8C-83A1-F6EECF244321}">
                <p14:modId xmlns:p14="http://schemas.microsoft.com/office/powerpoint/2010/main" val="3277460055"/>
              </p:ext>
            </p:extLst>
          </p:nvPr>
        </p:nvGraphicFramePr>
        <p:xfrm>
          <a:off x="731519" y="2819400"/>
          <a:ext cx="7592631" cy="3017520"/>
        </p:xfrm>
        <a:graphic>
          <a:graphicData uri="http://schemas.openxmlformats.org/drawingml/2006/table">
            <a:tbl>
              <a:tblPr firstRow="1" bandRow="1">
                <a:tableStyleId>{5C22544A-7EE6-4342-B048-85BDC9FD1C3A}</a:tableStyleId>
              </a:tblPr>
              <a:tblGrid>
                <a:gridCol w="1920240"/>
                <a:gridCol w="1103186"/>
                <a:gridCol w="731520"/>
                <a:gridCol w="82739"/>
                <a:gridCol w="1920240"/>
                <a:gridCol w="1103186"/>
                <a:gridCol w="731520"/>
              </a:tblGrid>
              <a:tr h="457200">
                <a:tc>
                  <a:txBody>
                    <a:bodyPr/>
                    <a:lstStyle/>
                    <a:p>
                      <a:r>
                        <a:rPr lang="en-US" sz="1050" dirty="0" smtClean="0"/>
                        <a:t>Program</a:t>
                      </a:r>
                      <a:endParaRPr lang="en-US" sz="1050" dirty="0"/>
                    </a:p>
                  </a:txBody>
                  <a:tcPr anchor="b"/>
                </a:tc>
                <a:tc>
                  <a:txBody>
                    <a:bodyPr/>
                    <a:lstStyle/>
                    <a:p>
                      <a:r>
                        <a:rPr lang="en-US" sz="1050" dirty="0" smtClean="0"/>
                        <a:t>Mandated Costs in 2014 Budget</a:t>
                      </a:r>
                      <a:endParaRPr lang="en-US" sz="1050" dirty="0"/>
                    </a:p>
                  </a:txBody>
                  <a:tcPr anchor="b"/>
                </a:tc>
                <a:tc>
                  <a:txBody>
                    <a:bodyPr/>
                    <a:lstStyle/>
                    <a:p>
                      <a:r>
                        <a:rPr lang="en-US" sz="1050" dirty="0" smtClean="0"/>
                        <a:t>% of 2014 Budget</a:t>
                      </a:r>
                      <a:endParaRPr lang="en-US" sz="1050" dirty="0"/>
                    </a:p>
                  </a:txBody>
                  <a:tcPr anchor="b"/>
                </a:tc>
                <a:tc>
                  <a:txBody>
                    <a:bodyPr/>
                    <a:lstStyle/>
                    <a:p>
                      <a:endParaRPr lang="en-US" sz="1050" dirty="0"/>
                    </a:p>
                  </a:txBody>
                  <a:tcPr marL="0" marR="0" anchor="b">
                    <a:solidFill>
                      <a:schemeClr val="bg1"/>
                    </a:solidFill>
                  </a:tcPr>
                </a:tc>
                <a:tc>
                  <a:txBody>
                    <a:bodyPr/>
                    <a:lstStyle/>
                    <a:p>
                      <a:r>
                        <a:rPr lang="en-US" sz="1050" dirty="0" smtClean="0"/>
                        <a:t>Program</a:t>
                      </a:r>
                      <a:endParaRPr lang="en-US" sz="1050" dirty="0"/>
                    </a:p>
                  </a:txBody>
                  <a:tcPr anchor="b"/>
                </a:tc>
                <a:tc>
                  <a:txBody>
                    <a:bodyPr/>
                    <a:lstStyle/>
                    <a:p>
                      <a:r>
                        <a:rPr lang="en-US" sz="1050" dirty="0" smtClean="0"/>
                        <a:t>Mandated Costs in 2014 Budget</a:t>
                      </a:r>
                      <a:endParaRPr lang="en-US" sz="1050" dirty="0"/>
                    </a:p>
                  </a:txBody>
                  <a:tcPr anchor="b"/>
                </a:tc>
                <a:tc>
                  <a:txBody>
                    <a:bodyPr/>
                    <a:lstStyle/>
                    <a:p>
                      <a:r>
                        <a:rPr lang="en-US" sz="1050" dirty="0" smtClean="0"/>
                        <a:t>$ of 2014 Budget</a:t>
                      </a:r>
                      <a:endParaRPr lang="en-US" sz="1050" dirty="0"/>
                    </a:p>
                  </a:txBody>
                  <a:tcPr anchor="b"/>
                </a:tc>
              </a:tr>
              <a:tr h="274320">
                <a:tc>
                  <a:txBody>
                    <a:bodyPr/>
                    <a:lstStyle/>
                    <a:p>
                      <a:r>
                        <a:rPr lang="en-US" sz="1400" dirty="0" smtClean="0">
                          <a:latin typeface="+mj-lt"/>
                          <a:cs typeface="Calibri" pitchFamily="34" charset="0"/>
                        </a:rPr>
                        <a:t>Dept. of Social Services</a:t>
                      </a:r>
                      <a:endParaRPr lang="en-US" sz="1400" dirty="0">
                        <a:latin typeface="+mj-lt"/>
                      </a:endParaRPr>
                    </a:p>
                  </a:txBody>
                  <a:tcPr marB="0"/>
                </a:tc>
                <a:tc>
                  <a:txBody>
                    <a:bodyPr/>
                    <a:lstStyle/>
                    <a:p>
                      <a:r>
                        <a:rPr lang="en-US" sz="1400" dirty="0" smtClean="0">
                          <a:latin typeface="+mj-lt"/>
                        </a:rPr>
                        <a:t>$17,291,519</a:t>
                      </a:r>
                      <a:endParaRPr lang="en-US" sz="1400" dirty="0">
                        <a:latin typeface="+mj-lt"/>
                      </a:endParaRPr>
                    </a:p>
                  </a:txBody>
                  <a:tcPr marB="0"/>
                </a:tc>
                <a:tc>
                  <a:txBody>
                    <a:bodyPr/>
                    <a:lstStyle/>
                    <a:p>
                      <a:r>
                        <a:rPr lang="en-US" sz="1400" dirty="0" smtClean="0">
                          <a:latin typeface="+mj-lt"/>
                        </a:rPr>
                        <a:t>12.10%</a:t>
                      </a:r>
                      <a:endParaRPr lang="en-US" sz="1400" dirty="0">
                        <a:latin typeface="+mj-lt"/>
                      </a:endParaRPr>
                    </a:p>
                  </a:txBody>
                  <a:tcPr marB="0"/>
                </a:tc>
                <a:tc>
                  <a:txBody>
                    <a:bodyPr/>
                    <a:lstStyle/>
                    <a:p>
                      <a:endParaRPr lang="en-US" dirty="0"/>
                    </a:p>
                  </a:txBody>
                  <a:tcPr marL="0" marR="0">
                    <a:solidFill>
                      <a:schemeClr val="bg1"/>
                    </a:solidFill>
                  </a:tcPr>
                </a:tc>
                <a:tc>
                  <a:txBody>
                    <a:bodyPr/>
                    <a:lstStyle/>
                    <a:p>
                      <a:r>
                        <a:rPr lang="en-US" sz="1400" dirty="0" smtClean="0">
                          <a:latin typeface="+mj-lt"/>
                        </a:rPr>
                        <a:t>Sheriff</a:t>
                      </a:r>
                      <a:endParaRPr lang="en-US" sz="1400" dirty="0">
                        <a:latin typeface="+mj-lt"/>
                      </a:endParaRPr>
                    </a:p>
                  </a:txBody>
                  <a:tcPr/>
                </a:tc>
                <a:tc>
                  <a:txBody>
                    <a:bodyPr/>
                    <a:lstStyle/>
                    <a:p>
                      <a:r>
                        <a:rPr lang="en-US" sz="1400" dirty="0" smtClean="0">
                          <a:latin typeface="+mj-lt"/>
                        </a:rPr>
                        <a:t>$  4,308,550</a:t>
                      </a:r>
                      <a:endParaRPr lang="en-US" sz="1400" dirty="0">
                        <a:latin typeface="+mj-lt"/>
                      </a:endParaRPr>
                    </a:p>
                  </a:txBody>
                  <a:tcPr/>
                </a:tc>
                <a:tc>
                  <a:txBody>
                    <a:bodyPr/>
                    <a:lstStyle/>
                    <a:p>
                      <a:r>
                        <a:rPr lang="en-US" sz="1400" dirty="0" smtClean="0">
                          <a:latin typeface="+mj-lt"/>
                        </a:rPr>
                        <a:t>3.01%</a:t>
                      </a:r>
                      <a:endParaRPr lang="en-US" sz="1400" dirty="0">
                        <a:latin typeface="+mj-lt"/>
                      </a:endParaRPr>
                    </a:p>
                  </a:txBody>
                  <a:tcPr/>
                </a:tc>
              </a:tr>
              <a:tr h="274320">
                <a:tc>
                  <a:txBody>
                    <a:bodyPr/>
                    <a:lstStyle/>
                    <a:p>
                      <a:r>
                        <a:rPr lang="en-US" sz="1400" dirty="0" smtClean="0">
                          <a:latin typeface="+mj-lt"/>
                          <a:cs typeface="Calibri" pitchFamily="34" charset="0"/>
                        </a:rPr>
                        <a:t>Highway and Facilities</a:t>
                      </a:r>
                      <a:endParaRPr lang="en-US" sz="1400" dirty="0">
                        <a:latin typeface="+mj-lt"/>
                      </a:endParaRPr>
                    </a:p>
                  </a:txBody>
                  <a:tcPr marB="0"/>
                </a:tc>
                <a:tc>
                  <a:txBody>
                    <a:bodyPr/>
                    <a:lstStyle/>
                    <a:p>
                      <a:r>
                        <a:rPr lang="en-US" sz="1400" dirty="0" smtClean="0">
                          <a:latin typeface="+mj-lt"/>
                        </a:rPr>
                        <a:t>$11,570,513</a:t>
                      </a:r>
                      <a:endParaRPr lang="en-US" sz="1400" dirty="0">
                        <a:latin typeface="+mj-lt"/>
                      </a:endParaRPr>
                    </a:p>
                  </a:txBody>
                  <a:tcPr marB="0"/>
                </a:tc>
                <a:tc>
                  <a:txBody>
                    <a:bodyPr/>
                    <a:lstStyle/>
                    <a:p>
                      <a:r>
                        <a:rPr lang="en-US" sz="1400" dirty="0" smtClean="0">
                          <a:latin typeface="+mj-lt"/>
                        </a:rPr>
                        <a:t>8.10%</a:t>
                      </a:r>
                      <a:endParaRPr lang="en-US" sz="1400" dirty="0">
                        <a:latin typeface="+mj-lt"/>
                      </a:endParaRPr>
                    </a:p>
                  </a:txBody>
                  <a:tcPr marB="0"/>
                </a:tc>
                <a:tc>
                  <a:txBody>
                    <a:bodyPr/>
                    <a:lstStyle/>
                    <a:p>
                      <a:endParaRPr lang="en-US" dirty="0"/>
                    </a:p>
                  </a:txBody>
                  <a:tcPr marL="0" marR="0">
                    <a:solidFill>
                      <a:schemeClr val="bg1"/>
                    </a:solidFill>
                  </a:tcPr>
                </a:tc>
                <a:tc>
                  <a:txBody>
                    <a:bodyPr/>
                    <a:lstStyle/>
                    <a:p>
                      <a:r>
                        <a:rPr lang="en-US" sz="1400" dirty="0" smtClean="0">
                          <a:latin typeface="+mj-lt"/>
                        </a:rPr>
                        <a:t>Mental Health</a:t>
                      </a:r>
                      <a:endParaRPr lang="en-US" sz="1400" dirty="0">
                        <a:latin typeface="+mj-lt"/>
                      </a:endParaRPr>
                    </a:p>
                  </a:txBody>
                  <a:tcPr/>
                </a:tc>
                <a:tc>
                  <a:txBody>
                    <a:bodyPr/>
                    <a:lstStyle/>
                    <a:p>
                      <a:r>
                        <a:rPr lang="en-US" sz="1400" dirty="0" smtClean="0">
                          <a:latin typeface="+mj-lt"/>
                        </a:rPr>
                        <a:t>$  3,909,243</a:t>
                      </a:r>
                      <a:endParaRPr lang="en-US" sz="1400" dirty="0">
                        <a:latin typeface="+mj-lt"/>
                      </a:endParaRPr>
                    </a:p>
                  </a:txBody>
                  <a:tcPr/>
                </a:tc>
                <a:tc>
                  <a:txBody>
                    <a:bodyPr/>
                    <a:lstStyle/>
                    <a:p>
                      <a:r>
                        <a:rPr lang="en-US" sz="1400" dirty="0" smtClean="0">
                          <a:latin typeface="+mj-lt"/>
                        </a:rPr>
                        <a:t>2.74%</a:t>
                      </a:r>
                      <a:endParaRPr lang="en-US" sz="1400" dirty="0">
                        <a:latin typeface="+mj-lt"/>
                      </a:endParaRPr>
                    </a:p>
                  </a:txBody>
                  <a:tcPr/>
                </a:tc>
              </a:tr>
              <a:tr h="274320">
                <a:tc>
                  <a:txBody>
                    <a:bodyPr/>
                    <a:lstStyle/>
                    <a:p>
                      <a:r>
                        <a:rPr lang="en-US" sz="1400" dirty="0" smtClean="0">
                          <a:latin typeface="+mj-lt"/>
                        </a:rPr>
                        <a:t>Jail</a:t>
                      </a:r>
                      <a:endParaRPr lang="en-US" sz="1400" dirty="0">
                        <a:latin typeface="+mj-lt"/>
                      </a:endParaRPr>
                    </a:p>
                  </a:txBody>
                  <a:tcPr marB="0"/>
                </a:tc>
                <a:tc>
                  <a:txBody>
                    <a:bodyPr/>
                    <a:lstStyle/>
                    <a:p>
                      <a:r>
                        <a:rPr lang="en-US" sz="1400" dirty="0" smtClean="0">
                          <a:latin typeface="+mj-lt"/>
                        </a:rPr>
                        <a:t>$  9,888,583</a:t>
                      </a:r>
                      <a:endParaRPr lang="en-US" sz="1400" dirty="0">
                        <a:latin typeface="+mj-lt"/>
                      </a:endParaRPr>
                    </a:p>
                  </a:txBody>
                  <a:tcPr marB="0"/>
                </a:tc>
                <a:tc>
                  <a:txBody>
                    <a:bodyPr/>
                    <a:lstStyle/>
                    <a:p>
                      <a:r>
                        <a:rPr lang="en-US" sz="1400" dirty="0" smtClean="0">
                          <a:latin typeface="+mj-lt"/>
                        </a:rPr>
                        <a:t>6.92%</a:t>
                      </a:r>
                      <a:endParaRPr lang="en-US" sz="1400" dirty="0">
                        <a:latin typeface="+mj-lt"/>
                      </a:endParaRPr>
                    </a:p>
                  </a:txBody>
                  <a:tcPr marB="0"/>
                </a:tc>
                <a:tc>
                  <a:txBody>
                    <a:bodyPr/>
                    <a:lstStyle/>
                    <a:p>
                      <a:endParaRPr lang="en-US" dirty="0"/>
                    </a:p>
                  </a:txBody>
                  <a:tcPr marL="0" marR="0">
                    <a:solidFill>
                      <a:schemeClr val="bg1"/>
                    </a:solidFill>
                  </a:tcPr>
                </a:tc>
                <a:tc>
                  <a:txBody>
                    <a:bodyPr/>
                    <a:lstStyle/>
                    <a:p>
                      <a:r>
                        <a:rPr lang="en-US" sz="1400" b="0" dirty="0" smtClean="0">
                          <a:latin typeface="+mj-lt"/>
                        </a:rPr>
                        <a:t>Community Colleges</a:t>
                      </a:r>
                      <a:endParaRPr lang="en-US" sz="1400" b="0" dirty="0">
                        <a:latin typeface="+mj-lt"/>
                      </a:endParaRPr>
                    </a:p>
                  </a:txBody>
                  <a:tcPr/>
                </a:tc>
                <a:tc>
                  <a:txBody>
                    <a:bodyPr/>
                    <a:lstStyle/>
                    <a:p>
                      <a:r>
                        <a:rPr lang="en-US" sz="1400" b="0" dirty="0" smtClean="0">
                          <a:latin typeface="+mj-lt"/>
                        </a:rPr>
                        <a:t>$  3,000,000</a:t>
                      </a:r>
                      <a:endParaRPr lang="en-US" sz="1400" b="0" dirty="0">
                        <a:latin typeface="+mj-lt"/>
                      </a:endParaRPr>
                    </a:p>
                  </a:txBody>
                  <a:tcPr/>
                </a:tc>
                <a:tc>
                  <a:txBody>
                    <a:bodyPr/>
                    <a:lstStyle/>
                    <a:p>
                      <a:r>
                        <a:rPr lang="en-US" sz="1400" b="0" dirty="0" smtClean="0">
                          <a:latin typeface="+mj-lt"/>
                        </a:rPr>
                        <a:t>2.10%</a:t>
                      </a:r>
                      <a:endParaRPr lang="en-US" sz="1400" b="0" dirty="0">
                        <a:latin typeface="+mj-lt"/>
                      </a:endParaRPr>
                    </a:p>
                  </a:txBody>
                  <a:tcPr/>
                </a:tc>
              </a:tr>
              <a:tr h="274320">
                <a:tc>
                  <a:txBody>
                    <a:bodyPr/>
                    <a:lstStyle/>
                    <a:p>
                      <a:r>
                        <a:rPr lang="en-US" sz="1400" b="1" dirty="0" smtClean="0">
                          <a:solidFill>
                            <a:srgbClr val="FF0000"/>
                          </a:solidFill>
                          <a:latin typeface="+mj-lt"/>
                        </a:rPr>
                        <a:t>Medicaid</a:t>
                      </a:r>
                    </a:p>
                  </a:txBody>
                  <a:tcPr marB="0"/>
                </a:tc>
                <a:tc>
                  <a:txBody>
                    <a:bodyPr/>
                    <a:lstStyle/>
                    <a:p>
                      <a:r>
                        <a:rPr lang="en-US" sz="1400" b="1" dirty="0" smtClean="0">
                          <a:solidFill>
                            <a:srgbClr val="FF0000"/>
                          </a:solidFill>
                          <a:latin typeface="+mj-lt"/>
                        </a:rPr>
                        <a:t>$  9,859,681</a:t>
                      </a:r>
                      <a:endParaRPr lang="en-US" sz="1400" b="1" dirty="0">
                        <a:solidFill>
                          <a:srgbClr val="FF0000"/>
                        </a:solidFill>
                        <a:latin typeface="+mj-lt"/>
                      </a:endParaRPr>
                    </a:p>
                  </a:txBody>
                  <a:tcPr marB="0"/>
                </a:tc>
                <a:tc>
                  <a:txBody>
                    <a:bodyPr/>
                    <a:lstStyle/>
                    <a:p>
                      <a:r>
                        <a:rPr lang="en-US" sz="1400" b="1" dirty="0" smtClean="0">
                          <a:solidFill>
                            <a:srgbClr val="FF0000"/>
                          </a:solidFill>
                          <a:latin typeface="+mj-lt"/>
                        </a:rPr>
                        <a:t>6.90%</a:t>
                      </a:r>
                      <a:endParaRPr lang="en-US" sz="1400" b="1" dirty="0">
                        <a:solidFill>
                          <a:srgbClr val="FF0000"/>
                        </a:solidFill>
                        <a:latin typeface="+mj-lt"/>
                      </a:endParaRPr>
                    </a:p>
                  </a:txBody>
                  <a:tcPr marB="0"/>
                </a:tc>
                <a:tc>
                  <a:txBody>
                    <a:bodyPr/>
                    <a:lstStyle/>
                    <a:p>
                      <a:endParaRPr lang="en-US" dirty="0"/>
                    </a:p>
                  </a:txBody>
                  <a:tcPr marL="0" marR="0">
                    <a:solidFill>
                      <a:schemeClr val="bg1"/>
                    </a:solidFill>
                  </a:tcPr>
                </a:tc>
                <a:tc>
                  <a:txBody>
                    <a:bodyPr/>
                    <a:lstStyle/>
                    <a:p>
                      <a:r>
                        <a:rPr lang="en-US" sz="1400" b="0" dirty="0" smtClean="0">
                          <a:latin typeface="+mj-lt"/>
                        </a:rPr>
                        <a:t>Probation</a:t>
                      </a:r>
                      <a:endParaRPr lang="en-US" sz="1400" b="0" dirty="0">
                        <a:latin typeface="+mj-lt"/>
                      </a:endParaRPr>
                    </a:p>
                  </a:txBody>
                  <a:tcPr/>
                </a:tc>
                <a:tc>
                  <a:txBody>
                    <a:bodyPr/>
                    <a:lstStyle/>
                    <a:p>
                      <a:r>
                        <a:rPr lang="en-US" sz="1400" b="0" dirty="0" smtClean="0">
                          <a:latin typeface="+mj-lt"/>
                        </a:rPr>
                        <a:t>$  2,100,911</a:t>
                      </a:r>
                      <a:endParaRPr lang="en-US" sz="1400" b="0" dirty="0">
                        <a:latin typeface="+mj-lt"/>
                      </a:endParaRPr>
                    </a:p>
                  </a:txBody>
                  <a:tcPr/>
                </a:tc>
                <a:tc>
                  <a:txBody>
                    <a:bodyPr/>
                    <a:lstStyle/>
                    <a:p>
                      <a:r>
                        <a:rPr lang="en-US" sz="1400" b="0" dirty="0" smtClean="0">
                          <a:latin typeface="+mj-lt"/>
                        </a:rPr>
                        <a:t>1.47%</a:t>
                      </a:r>
                      <a:endParaRPr lang="en-US" sz="1400" b="0" dirty="0">
                        <a:latin typeface="+mj-lt"/>
                      </a:endParaRPr>
                    </a:p>
                  </a:txBody>
                  <a:tcPr/>
                </a:tc>
              </a:tr>
              <a:tr h="274320">
                <a:tc>
                  <a:txBody>
                    <a:bodyPr/>
                    <a:lstStyle/>
                    <a:p>
                      <a:r>
                        <a:rPr lang="en-US" sz="1400" dirty="0" smtClean="0">
                          <a:latin typeface="+mj-lt"/>
                        </a:rPr>
                        <a:t>Pre-School</a:t>
                      </a:r>
                      <a:endParaRPr lang="en-US" sz="1400" dirty="0">
                        <a:latin typeface="+mj-lt"/>
                      </a:endParaRPr>
                    </a:p>
                  </a:txBody>
                  <a:tcPr marB="0"/>
                </a:tc>
                <a:tc>
                  <a:txBody>
                    <a:bodyPr/>
                    <a:lstStyle/>
                    <a:p>
                      <a:r>
                        <a:rPr lang="en-US" sz="1400" dirty="0" smtClean="0">
                          <a:latin typeface="+mj-lt"/>
                        </a:rPr>
                        <a:t>$  7,435,232</a:t>
                      </a:r>
                      <a:endParaRPr lang="en-US" sz="1400" dirty="0">
                        <a:latin typeface="+mj-lt"/>
                      </a:endParaRPr>
                    </a:p>
                  </a:txBody>
                  <a:tcPr marB="0"/>
                </a:tc>
                <a:tc>
                  <a:txBody>
                    <a:bodyPr/>
                    <a:lstStyle/>
                    <a:p>
                      <a:r>
                        <a:rPr lang="en-US" sz="1400" dirty="0" smtClean="0">
                          <a:latin typeface="+mj-lt"/>
                        </a:rPr>
                        <a:t>5.20%</a:t>
                      </a:r>
                      <a:endParaRPr lang="en-US" sz="1400" dirty="0">
                        <a:latin typeface="+mj-lt"/>
                      </a:endParaRPr>
                    </a:p>
                  </a:txBody>
                  <a:tcPr marB="0"/>
                </a:tc>
                <a:tc>
                  <a:txBody>
                    <a:bodyPr/>
                    <a:lstStyle/>
                    <a:p>
                      <a:endParaRPr lang="en-US" dirty="0"/>
                    </a:p>
                  </a:txBody>
                  <a:tcPr marL="0" marR="0">
                    <a:solidFill>
                      <a:schemeClr val="bg1"/>
                    </a:solidFill>
                  </a:tcPr>
                </a:tc>
                <a:tc>
                  <a:txBody>
                    <a:bodyPr/>
                    <a:lstStyle/>
                    <a:p>
                      <a:r>
                        <a:rPr lang="en-US" sz="1400" b="0" dirty="0" smtClean="0">
                          <a:latin typeface="+mj-lt"/>
                        </a:rPr>
                        <a:t>Early Intervention</a:t>
                      </a:r>
                      <a:endParaRPr lang="en-US" sz="1400" b="0" dirty="0">
                        <a:latin typeface="+mj-lt"/>
                      </a:endParaRPr>
                    </a:p>
                  </a:txBody>
                  <a:tcPr/>
                </a:tc>
                <a:tc>
                  <a:txBody>
                    <a:bodyPr/>
                    <a:lstStyle/>
                    <a:p>
                      <a:r>
                        <a:rPr lang="en-US" sz="1400" b="0" dirty="0" smtClean="0">
                          <a:latin typeface="+mj-lt"/>
                        </a:rPr>
                        <a:t>$  2,011,990</a:t>
                      </a:r>
                      <a:endParaRPr lang="en-US" sz="1400" b="0" dirty="0">
                        <a:latin typeface="+mj-lt"/>
                      </a:endParaRPr>
                    </a:p>
                  </a:txBody>
                  <a:tcPr/>
                </a:tc>
                <a:tc>
                  <a:txBody>
                    <a:bodyPr/>
                    <a:lstStyle/>
                    <a:p>
                      <a:r>
                        <a:rPr lang="en-US" sz="1400" b="0" dirty="0" smtClean="0">
                          <a:latin typeface="+mj-lt"/>
                        </a:rPr>
                        <a:t>1.41%</a:t>
                      </a:r>
                      <a:endParaRPr lang="en-US" sz="1400" b="0" dirty="0">
                        <a:latin typeface="+mj-lt"/>
                      </a:endParaRPr>
                    </a:p>
                  </a:txBody>
                  <a:tcPr/>
                </a:tc>
              </a:tr>
              <a:tr h="274320">
                <a:tc>
                  <a:txBody>
                    <a:bodyPr/>
                    <a:lstStyle/>
                    <a:p>
                      <a:r>
                        <a:rPr lang="en-US" sz="1400" dirty="0" smtClean="0">
                          <a:latin typeface="+mj-lt"/>
                        </a:rPr>
                        <a:t>Debt Service </a:t>
                      </a:r>
                      <a:endParaRPr lang="en-US" sz="1400" dirty="0">
                        <a:latin typeface="+mj-lt"/>
                      </a:endParaRPr>
                    </a:p>
                  </a:txBody>
                  <a:tcPr marB="0"/>
                </a:tc>
                <a:tc>
                  <a:txBody>
                    <a:bodyPr/>
                    <a:lstStyle/>
                    <a:p>
                      <a:r>
                        <a:rPr lang="en-US" sz="1400" dirty="0" smtClean="0">
                          <a:latin typeface="+mj-lt"/>
                        </a:rPr>
                        <a:t>$  5,804,284</a:t>
                      </a:r>
                      <a:endParaRPr lang="en-US" sz="1400" dirty="0">
                        <a:latin typeface="+mj-lt"/>
                      </a:endParaRPr>
                    </a:p>
                  </a:txBody>
                  <a:tcPr marB="0"/>
                </a:tc>
                <a:tc>
                  <a:txBody>
                    <a:bodyPr/>
                    <a:lstStyle/>
                    <a:p>
                      <a:r>
                        <a:rPr lang="en-US" sz="1400" dirty="0" smtClean="0">
                          <a:latin typeface="+mj-lt"/>
                        </a:rPr>
                        <a:t>4.06%</a:t>
                      </a:r>
                      <a:endParaRPr lang="en-US" sz="1400" dirty="0">
                        <a:latin typeface="+mj-lt"/>
                      </a:endParaRPr>
                    </a:p>
                  </a:txBody>
                  <a:tcPr marB="0"/>
                </a:tc>
                <a:tc>
                  <a:txBody>
                    <a:bodyPr/>
                    <a:lstStyle/>
                    <a:p>
                      <a:endParaRPr lang="en-US" dirty="0"/>
                    </a:p>
                  </a:txBody>
                  <a:tcPr marL="0" marR="0">
                    <a:solidFill>
                      <a:schemeClr val="bg1"/>
                    </a:solidFill>
                  </a:tcPr>
                </a:tc>
                <a:tc>
                  <a:txBody>
                    <a:bodyPr/>
                    <a:lstStyle/>
                    <a:p>
                      <a:r>
                        <a:rPr lang="en-US" sz="1400" b="0" dirty="0" smtClean="0">
                          <a:latin typeface="+mj-lt"/>
                        </a:rPr>
                        <a:t>Board of Elections</a:t>
                      </a:r>
                      <a:endParaRPr lang="en-US" sz="1400" b="0" dirty="0">
                        <a:latin typeface="+mj-lt"/>
                      </a:endParaRPr>
                    </a:p>
                  </a:txBody>
                  <a:tcPr/>
                </a:tc>
                <a:tc>
                  <a:txBody>
                    <a:bodyPr/>
                    <a:lstStyle/>
                    <a:p>
                      <a:r>
                        <a:rPr lang="en-US" sz="1400" b="0" dirty="0" smtClean="0">
                          <a:latin typeface="+mj-lt"/>
                        </a:rPr>
                        <a:t>$  1,686,837</a:t>
                      </a:r>
                      <a:endParaRPr lang="en-US" sz="1400" b="0" dirty="0">
                        <a:latin typeface="+mj-lt"/>
                      </a:endParaRPr>
                    </a:p>
                  </a:txBody>
                  <a:tcPr/>
                </a:tc>
                <a:tc>
                  <a:txBody>
                    <a:bodyPr/>
                    <a:lstStyle/>
                    <a:p>
                      <a:r>
                        <a:rPr lang="en-US" sz="1400" b="0" dirty="0" smtClean="0">
                          <a:latin typeface="+mj-lt"/>
                        </a:rPr>
                        <a:t>1.18%</a:t>
                      </a:r>
                      <a:endParaRPr lang="en-US" sz="1400" b="0" dirty="0">
                        <a:latin typeface="+mj-lt"/>
                      </a:endParaRPr>
                    </a:p>
                  </a:txBody>
                  <a:tcPr/>
                </a:tc>
              </a:tr>
              <a:tr h="274320">
                <a:tc>
                  <a:txBody>
                    <a:bodyPr/>
                    <a:lstStyle/>
                    <a:p>
                      <a:r>
                        <a:rPr lang="en-US" sz="1400" dirty="0" smtClean="0">
                          <a:latin typeface="+mj-lt"/>
                        </a:rPr>
                        <a:t>Health</a:t>
                      </a:r>
                      <a:endParaRPr lang="en-US" sz="1400" dirty="0">
                        <a:latin typeface="+mj-lt"/>
                      </a:endParaRPr>
                    </a:p>
                  </a:txBody>
                  <a:tcPr marB="0"/>
                </a:tc>
                <a:tc>
                  <a:txBody>
                    <a:bodyPr/>
                    <a:lstStyle/>
                    <a:p>
                      <a:r>
                        <a:rPr lang="en-US" sz="1400" dirty="0" smtClean="0">
                          <a:latin typeface="+mj-lt"/>
                        </a:rPr>
                        <a:t>$</a:t>
                      </a:r>
                      <a:r>
                        <a:rPr lang="en-US" sz="1400" baseline="0" dirty="0" smtClean="0">
                          <a:latin typeface="+mj-lt"/>
                        </a:rPr>
                        <a:t>  4,996,379</a:t>
                      </a:r>
                      <a:endParaRPr lang="en-US" sz="1400" dirty="0">
                        <a:latin typeface="+mj-lt"/>
                      </a:endParaRPr>
                    </a:p>
                  </a:txBody>
                  <a:tcPr marB="0"/>
                </a:tc>
                <a:tc>
                  <a:txBody>
                    <a:bodyPr/>
                    <a:lstStyle/>
                    <a:p>
                      <a:r>
                        <a:rPr lang="en-US" sz="1400" dirty="0" smtClean="0">
                          <a:latin typeface="+mj-lt"/>
                        </a:rPr>
                        <a:t>3.50%</a:t>
                      </a:r>
                      <a:endParaRPr lang="en-US" sz="1400" dirty="0">
                        <a:latin typeface="+mj-lt"/>
                      </a:endParaRPr>
                    </a:p>
                  </a:txBody>
                  <a:tcPr marB="0"/>
                </a:tc>
                <a:tc>
                  <a:txBody>
                    <a:bodyPr/>
                    <a:lstStyle/>
                    <a:p>
                      <a:endParaRPr lang="en-US" dirty="0"/>
                    </a:p>
                  </a:txBody>
                  <a:tcPr marL="0" marR="0">
                    <a:solidFill>
                      <a:schemeClr val="bg1"/>
                    </a:solidFill>
                  </a:tcPr>
                </a:tc>
                <a:tc>
                  <a:txBody>
                    <a:bodyPr/>
                    <a:lstStyle/>
                    <a:p>
                      <a:r>
                        <a:rPr lang="en-US" sz="1400" b="0" dirty="0" smtClean="0">
                          <a:latin typeface="+mj-lt"/>
                        </a:rPr>
                        <a:t>MTA Programs</a:t>
                      </a:r>
                      <a:endParaRPr lang="en-US" sz="1400" b="0" dirty="0">
                        <a:latin typeface="+mj-lt"/>
                      </a:endParaRPr>
                    </a:p>
                  </a:txBody>
                  <a:tcPr/>
                </a:tc>
                <a:tc>
                  <a:txBody>
                    <a:bodyPr/>
                    <a:lstStyle/>
                    <a:p>
                      <a:r>
                        <a:rPr lang="en-US" sz="1400" b="0" dirty="0" smtClean="0">
                          <a:latin typeface="+mj-lt"/>
                        </a:rPr>
                        <a:t>$  1,496,009</a:t>
                      </a:r>
                      <a:endParaRPr lang="en-US" sz="1400" b="0" dirty="0">
                        <a:latin typeface="+mj-lt"/>
                      </a:endParaRPr>
                    </a:p>
                  </a:txBody>
                  <a:tcPr/>
                </a:tc>
                <a:tc>
                  <a:txBody>
                    <a:bodyPr/>
                    <a:lstStyle/>
                    <a:p>
                      <a:r>
                        <a:rPr lang="en-US" sz="1400" b="0" dirty="0" smtClean="0">
                          <a:latin typeface="+mj-lt"/>
                        </a:rPr>
                        <a:t>1.05%</a:t>
                      </a:r>
                      <a:endParaRPr lang="en-US" sz="1400" b="0" dirty="0">
                        <a:latin typeface="+mj-lt"/>
                      </a:endParaRPr>
                    </a:p>
                  </a:txBody>
                  <a:tcPr/>
                </a:tc>
              </a:tr>
            </a:tbl>
          </a:graphicData>
        </a:graphic>
      </p:graphicFrame>
    </p:spTree>
    <p:extLst>
      <p:ext uri="{BB962C8B-B14F-4D97-AF65-F5344CB8AC3E}">
        <p14:creationId xmlns:p14="http://schemas.microsoft.com/office/powerpoint/2010/main" val="298941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81258"/>
            <a:ext cx="8458200" cy="1446550"/>
          </a:xfrm>
          <a:prstGeom prst="rect">
            <a:avLst/>
          </a:prstGeom>
          <a:noFill/>
        </p:spPr>
        <p:txBody>
          <a:bodyPr wrap="square" rtlCol="0">
            <a:spAutoFit/>
          </a:bodyPr>
          <a:lstStyle/>
          <a:p>
            <a:pPr algn="ctr"/>
            <a:r>
              <a:rPr lang="en-US" sz="4400" dirty="0"/>
              <a:t>Medicaid is the single largest line item in the Putnam County Budget</a:t>
            </a:r>
          </a:p>
        </p:txBody>
      </p:sp>
      <p:sp>
        <p:nvSpPr>
          <p:cNvPr id="3" name="TextBox 2"/>
          <p:cNvSpPr txBox="1"/>
          <p:nvPr/>
        </p:nvSpPr>
        <p:spPr>
          <a:xfrm>
            <a:off x="762000" y="2362200"/>
            <a:ext cx="7620000" cy="3785652"/>
          </a:xfrm>
          <a:prstGeom prst="rect">
            <a:avLst/>
          </a:prstGeom>
          <a:noFill/>
        </p:spPr>
        <p:txBody>
          <a:bodyPr wrap="square" rtlCol="0">
            <a:spAutoFit/>
          </a:bodyPr>
          <a:lstStyle/>
          <a:p>
            <a:endParaRPr lang="en-US" dirty="0"/>
          </a:p>
          <a:p>
            <a:pPr algn="ctr"/>
            <a:r>
              <a:rPr lang="en-US" sz="3200" dirty="0" smtClean="0"/>
              <a:t>Approximately 6,200 residents are currently Medicaid recipients, which is a 24% increase of eligible participants</a:t>
            </a:r>
          </a:p>
          <a:p>
            <a:endParaRPr lang="en-US" dirty="0"/>
          </a:p>
          <a:p>
            <a:pPr algn="ctr"/>
            <a:r>
              <a:rPr lang="en-US" sz="3600" b="1" dirty="0" smtClean="0"/>
              <a:t>Our $9.8m represents the local share.  Factoring in NYS and Federal funding, the total is $97m!!</a:t>
            </a:r>
            <a:endParaRPr lang="en-US" sz="3600" b="1" dirty="0"/>
          </a:p>
        </p:txBody>
      </p:sp>
    </p:spTree>
    <p:extLst>
      <p:ext uri="{BB962C8B-B14F-4D97-AF65-F5344CB8AC3E}">
        <p14:creationId xmlns:p14="http://schemas.microsoft.com/office/powerpoint/2010/main" val="33347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84849"/>
            <a:ext cx="8229600" cy="1143000"/>
          </a:xfrm>
        </p:spPr>
        <p:txBody>
          <a:bodyPr>
            <a:normAutofit fontScale="90000"/>
          </a:bodyPr>
          <a:lstStyle/>
          <a:p>
            <a:r>
              <a:rPr lang="en-US" dirty="0" smtClean="0"/>
              <a:t>Special Meeting Of The</a:t>
            </a:r>
            <a:br>
              <a:rPr lang="en-US" dirty="0" smtClean="0"/>
            </a:br>
            <a:r>
              <a:rPr lang="en-US" dirty="0" smtClean="0"/>
              <a:t>Putnam County Legislature</a:t>
            </a:r>
            <a:endParaRPr lang="en-US" dirty="0"/>
          </a:p>
        </p:txBody>
      </p:sp>
      <p:sp>
        <p:nvSpPr>
          <p:cNvPr id="5" name="Content Placeholder 2"/>
          <p:cNvSpPr>
            <a:spLocks noGrp="1"/>
          </p:cNvSpPr>
          <p:nvPr>
            <p:ph idx="1"/>
          </p:nvPr>
        </p:nvSpPr>
        <p:spPr>
          <a:xfrm>
            <a:off x="457200" y="2819400"/>
            <a:ext cx="8229600" cy="609600"/>
          </a:xfrm>
        </p:spPr>
        <p:txBody>
          <a:bodyPr/>
          <a:lstStyle/>
          <a:p>
            <a:r>
              <a:rPr lang="en-US" dirty="0" smtClean="0"/>
              <a:t>Call To Order</a:t>
            </a:r>
            <a:endParaRPr lang="en-US" dirty="0"/>
          </a:p>
        </p:txBody>
      </p:sp>
      <p:sp>
        <p:nvSpPr>
          <p:cNvPr id="6" name="TextBox 5"/>
          <p:cNvSpPr txBox="1"/>
          <p:nvPr/>
        </p:nvSpPr>
        <p:spPr>
          <a:xfrm>
            <a:off x="228600" y="3465493"/>
            <a:ext cx="8686800" cy="954107"/>
          </a:xfrm>
          <a:prstGeom prst="rect">
            <a:avLst/>
          </a:prstGeom>
          <a:noFill/>
        </p:spPr>
        <p:txBody>
          <a:bodyPr wrap="square" rtlCol="0">
            <a:spAutoFit/>
          </a:bodyPr>
          <a:lstStyle/>
          <a:p>
            <a:pPr algn="ctr"/>
            <a:r>
              <a:rPr lang="en-US" sz="3200" dirty="0" smtClean="0">
                <a:latin typeface="Arial" pitchFamily="34" charset="0"/>
                <a:cs typeface="Arial" pitchFamily="34" charset="0"/>
              </a:rPr>
              <a:t>Richard T. </a:t>
            </a:r>
            <a:r>
              <a:rPr lang="en-US" sz="3200" dirty="0" err="1" smtClean="0">
                <a:latin typeface="Arial" pitchFamily="34" charset="0"/>
                <a:cs typeface="Arial" pitchFamily="34" charset="0"/>
              </a:rPr>
              <a:t>Othmer</a:t>
            </a:r>
            <a:r>
              <a:rPr lang="en-US" sz="3200" dirty="0" smtClean="0">
                <a:latin typeface="Arial" pitchFamily="34" charset="0"/>
                <a:cs typeface="Arial" pitchFamily="34" charset="0"/>
              </a:rPr>
              <a:t>, Jr., Chairman</a:t>
            </a:r>
          </a:p>
          <a:p>
            <a:pPr algn="ctr"/>
            <a:r>
              <a:rPr lang="en-US" sz="2400" i="1" dirty="0" smtClean="0">
                <a:latin typeface="Arial" pitchFamily="34" charset="0"/>
                <a:cs typeface="Arial" pitchFamily="34" charset="0"/>
              </a:rPr>
              <a:t>Putnam County Legislature</a:t>
            </a:r>
          </a:p>
        </p:txBody>
      </p:sp>
    </p:spTree>
    <p:extLst>
      <p:ext uri="{BB962C8B-B14F-4D97-AF65-F5344CB8AC3E}">
        <p14:creationId xmlns:p14="http://schemas.microsoft.com/office/powerpoint/2010/main" val="9459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Arrow 2"/>
          <p:cNvSpPr/>
          <p:nvPr/>
        </p:nvSpPr>
        <p:spPr>
          <a:xfrm>
            <a:off x="342900" y="1752600"/>
            <a:ext cx="1752600" cy="29687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6"/>
          <p:cNvSpPr txBox="1"/>
          <p:nvPr/>
        </p:nvSpPr>
        <p:spPr>
          <a:xfrm>
            <a:off x="811530" y="3090446"/>
            <a:ext cx="81534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chemeClr val="bg1">
                    <a:lumMod val="20000"/>
                    <a:lumOff val="80000"/>
                  </a:schemeClr>
                </a:solidFill>
              </a:rPr>
              <a:t>$1.96m</a:t>
            </a:r>
            <a:endParaRPr lang="en-US" sz="1600" b="1" dirty="0">
              <a:solidFill>
                <a:schemeClr val="bg1">
                  <a:lumMod val="20000"/>
                  <a:lumOff val="80000"/>
                </a:schemeClr>
              </a:solidFill>
            </a:endParaRPr>
          </a:p>
        </p:txBody>
      </p:sp>
      <p:graphicFrame>
        <p:nvGraphicFramePr>
          <p:cNvPr id="9" name="Chart 8"/>
          <p:cNvGraphicFramePr/>
          <p:nvPr>
            <p:extLst>
              <p:ext uri="{D42A27DB-BD31-4B8C-83A1-F6EECF244321}">
                <p14:modId xmlns:p14="http://schemas.microsoft.com/office/powerpoint/2010/main" val="2916293743"/>
              </p:ext>
            </p:extLst>
          </p:nvPr>
        </p:nvGraphicFramePr>
        <p:xfrm>
          <a:off x="2286000" y="1314308"/>
          <a:ext cx="6343650" cy="348629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080135" y="5029200"/>
            <a:ext cx="6983730" cy="830997"/>
          </a:xfrm>
          <a:prstGeom prst="rect">
            <a:avLst/>
          </a:prstGeom>
          <a:noFill/>
        </p:spPr>
        <p:txBody>
          <a:bodyPr wrap="square" rtlCol="0">
            <a:spAutoFit/>
          </a:bodyPr>
          <a:lstStyle/>
          <a:p>
            <a:pPr algn="ctr"/>
            <a:r>
              <a:rPr lang="en-US" sz="2400" b="1" dirty="0" smtClean="0"/>
              <a:t>Before we started the 2014 budget process, the mandated expenses exceeded the tax cap</a:t>
            </a:r>
            <a:endParaRPr lang="en-US" sz="2400" b="1" dirty="0"/>
          </a:p>
        </p:txBody>
      </p:sp>
    </p:spTree>
    <p:extLst>
      <p:ext uri="{BB962C8B-B14F-4D97-AF65-F5344CB8AC3E}">
        <p14:creationId xmlns:p14="http://schemas.microsoft.com/office/powerpoint/2010/main" val="40244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42" presetClass="entr" presetSubtype="0" fill="hold" grpId="0" nodeType="afterEffect">
                                  <p:stCondLst>
                                    <p:cond delay="7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23900" y="990600"/>
            <a:ext cx="7696200" cy="1447800"/>
          </a:xfrm>
        </p:spPr>
        <p:txBody>
          <a:bodyPr>
            <a:noAutofit/>
          </a:bodyPr>
          <a:lstStyle/>
          <a:p>
            <a:r>
              <a:rPr lang="en-US" dirty="0" smtClean="0">
                <a:solidFill>
                  <a:schemeClr val="tx1"/>
                </a:solidFill>
                <a:latin typeface="+mj-lt"/>
              </a:rPr>
              <a:t>With the </a:t>
            </a:r>
            <a:r>
              <a:rPr lang="en-US" dirty="0" smtClean="0">
                <a:solidFill>
                  <a:srgbClr val="FF0000"/>
                </a:solidFill>
                <a:latin typeface="+mj-lt"/>
              </a:rPr>
              <a:t>UNFUNDED MANDATE CHALLENGE……</a:t>
            </a:r>
            <a:endParaRPr lang="en-US" sz="5400" i="1" dirty="0">
              <a:solidFill>
                <a:schemeClr val="tx1"/>
              </a:solidFill>
              <a:latin typeface="+mj-lt"/>
            </a:endParaRPr>
          </a:p>
        </p:txBody>
      </p:sp>
      <p:sp>
        <p:nvSpPr>
          <p:cNvPr id="2" name="TextBox 1"/>
          <p:cNvSpPr txBox="1"/>
          <p:nvPr/>
        </p:nvSpPr>
        <p:spPr>
          <a:xfrm>
            <a:off x="1714500" y="2971800"/>
            <a:ext cx="5715000" cy="1569660"/>
          </a:xfrm>
          <a:prstGeom prst="rect">
            <a:avLst/>
          </a:prstGeom>
          <a:noFill/>
        </p:spPr>
        <p:txBody>
          <a:bodyPr wrap="square" rtlCol="0">
            <a:spAutoFit/>
          </a:bodyPr>
          <a:lstStyle/>
          <a:p>
            <a:pPr algn="ctr"/>
            <a:r>
              <a:rPr lang="en-US" sz="4800" i="1" dirty="0"/>
              <a:t>How did we Balance our 2014 Budget?</a:t>
            </a:r>
            <a:endParaRPr lang="en-US" sz="4800" dirty="0"/>
          </a:p>
        </p:txBody>
      </p:sp>
    </p:spTree>
    <p:extLst>
      <p:ext uri="{BB962C8B-B14F-4D97-AF65-F5344CB8AC3E}">
        <p14:creationId xmlns:p14="http://schemas.microsoft.com/office/powerpoint/2010/main" val="352017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990600"/>
            <a:ext cx="8382000" cy="1143000"/>
          </a:xfrm>
        </p:spPr>
        <p:txBody>
          <a:bodyPr>
            <a:normAutofit fontScale="90000"/>
          </a:bodyPr>
          <a:lstStyle/>
          <a:p>
            <a:r>
              <a:rPr lang="en-US" sz="4000" dirty="0" smtClean="0">
                <a:solidFill>
                  <a:schemeClr val="tx1"/>
                </a:solidFill>
                <a:latin typeface="+mj-lt"/>
              </a:rPr>
              <a:t> </a:t>
            </a:r>
            <a:r>
              <a:rPr lang="en-US" dirty="0" smtClean="0">
                <a:solidFill>
                  <a:schemeClr val="tx1"/>
                </a:solidFill>
              </a:rPr>
              <a:t>Revenue </a:t>
            </a:r>
            <a:r>
              <a:rPr lang="en-US" dirty="0" smtClean="0"/>
              <a:t>Initiatives – Maximizing our Assets – Optimizing our Resources</a:t>
            </a:r>
            <a:endParaRPr lang="en-US" dirty="0"/>
          </a:p>
        </p:txBody>
      </p:sp>
      <p:sp>
        <p:nvSpPr>
          <p:cNvPr id="4" name="Content Placeholder 3"/>
          <p:cNvSpPr>
            <a:spLocks noGrp="1"/>
          </p:cNvSpPr>
          <p:nvPr>
            <p:ph sz="quarter" idx="4294967295"/>
          </p:nvPr>
        </p:nvSpPr>
        <p:spPr>
          <a:xfrm>
            <a:off x="723900" y="2362200"/>
            <a:ext cx="7696200" cy="3429000"/>
          </a:xfrm>
        </p:spPr>
        <p:txBody>
          <a:bodyPr>
            <a:normAutofit/>
          </a:bodyPr>
          <a:lstStyle/>
          <a:p>
            <a:pPr marL="550926" indent="-514350"/>
            <a:r>
              <a:rPr lang="en-US" sz="2400" dirty="0">
                <a:latin typeface="+mj-lt"/>
              </a:rPr>
              <a:t>Sales Tax - </a:t>
            </a:r>
            <a:r>
              <a:rPr lang="en-US" sz="2400" dirty="0" smtClean="0">
                <a:latin typeface="+mj-lt"/>
              </a:rPr>
              <a:t>$1.4m projection </a:t>
            </a:r>
            <a:r>
              <a:rPr lang="en-US" sz="2400" dirty="0">
                <a:latin typeface="+mj-lt"/>
              </a:rPr>
              <a:t>increase based upon current economic </a:t>
            </a:r>
            <a:r>
              <a:rPr lang="en-US" sz="2400" dirty="0" smtClean="0">
                <a:latin typeface="+mj-lt"/>
              </a:rPr>
              <a:t>conditions and the successful extension of our sales tax rate we received working in partnership with our County Legislature and NYS Representatives.  Our collective efforts have saved the real property taxpayers $13.2m and kept the average homeowner from paying an extra $325 (33%) in property taxes in 2014  </a:t>
            </a:r>
          </a:p>
          <a:p>
            <a:endParaRPr lang="en-US" sz="2400" dirty="0"/>
          </a:p>
        </p:txBody>
      </p:sp>
    </p:spTree>
    <p:extLst>
      <p:ext uri="{BB962C8B-B14F-4D97-AF65-F5344CB8AC3E}">
        <p14:creationId xmlns:p14="http://schemas.microsoft.com/office/powerpoint/2010/main" val="339738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990600"/>
            <a:ext cx="8382000" cy="1143000"/>
          </a:xfrm>
        </p:spPr>
        <p:txBody>
          <a:bodyPr>
            <a:normAutofit fontScale="90000"/>
          </a:bodyPr>
          <a:lstStyle/>
          <a:p>
            <a:r>
              <a:rPr lang="en-US" sz="4000" dirty="0" smtClean="0">
                <a:solidFill>
                  <a:schemeClr val="tx1"/>
                </a:solidFill>
                <a:latin typeface="+mj-lt"/>
              </a:rPr>
              <a:t> </a:t>
            </a:r>
            <a:r>
              <a:rPr lang="en-US" dirty="0" smtClean="0">
                <a:solidFill>
                  <a:schemeClr val="tx1"/>
                </a:solidFill>
              </a:rPr>
              <a:t>Revenue </a:t>
            </a:r>
            <a:r>
              <a:rPr lang="en-US" dirty="0" smtClean="0"/>
              <a:t>Initiatives – Maximizing our Assets – Optimizing our Resources</a:t>
            </a:r>
            <a:endParaRPr lang="en-US" dirty="0"/>
          </a:p>
        </p:txBody>
      </p:sp>
      <p:sp>
        <p:nvSpPr>
          <p:cNvPr id="4" name="Content Placeholder 3"/>
          <p:cNvSpPr>
            <a:spLocks noGrp="1"/>
          </p:cNvSpPr>
          <p:nvPr>
            <p:ph sz="quarter" idx="4294967295"/>
          </p:nvPr>
        </p:nvSpPr>
        <p:spPr>
          <a:xfrm>
            <a:off x="723900" y="2438400"/>
            <a:ext cx="7696200" cy="3200400"/>
          </a:xfrm>
        </p:spPr>
        <p:txBody>
          <a:bodyPr>
            <a:normAutofit/>
          </a:bodyPr>
          <a:lstStyle/>
          <a:p>
            <a:pPr marL="550926" indent="-514350"/>
            <a:r>
              <a:rPr lang="en-US" sz="2400" dirty="0" smtClean="0">
                <a:latin typeface="+mj-lt"/>
              </a:rPr>
              <a:t>Putnam County Golf Course – Increase of $525k as our investments in and our promotion of this property  are anticipated to continue to payoff  for our taxpayers, golfers, and citizens looking to hold banquets and meetings </a:t>
            </a:r>
          </a:p>
        </p:txBody>
      </p:sp>
    </p:spTree>
    <p:extLst>
      <p:ext uri="{BB962C8B-B14F-4D97-AF65-F5344CB8AC3E}">
        <p14:creationId xmlns:p14="http://schemas.microsoft.com/office/powerpoint/2010/main" val="787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990600"/>
            <a:ext cx="8382000" cy="1143000"/>
          </a:xfrm>
        </p:spPr>
        <p:txBody>
          <a:bodyPr>
            <a:normAutofit fontScale="90000"/>
          </a:bodyPr>
          <a:lstStyle/>
          <a:p>
            <a:r>
              <a:rPr lang="en-US" sz="4000" dirty="0" smtClean="0">
                <a:solidFill>
                  <a:schemeClr val="tx1"/>
                </a:solidFill>
                <a:latin typeface="+mj-lt"/>
              </a:rPr>
              <a:t> </a:t>
            </a:r>
            <a:r>
              <a:rPr lang="en-US" dirty="0" smtClean="0">
                <a:solidFill>
                  <a:schemeClr val="tx1"/>
                </a:solidFill>
              </a:rPr>
              <a:t>Revenue </a:t>
            </a:r>
            <a:r>
              <a:rPr lang="en-US" dirty="0" smtClean="0"/>
              <a:t>Initiatives – Maximizing our Assets – Optimizing our Resources</a:t>
            </a:r>
            <a:endParaRPr lang="en-US" dirty="0"/>
          </a:p>
        </p:txBody>
      </p:sp>
      <p:sp>
        <p:nvSpPr>
          <p:cNvPr id="4" name="Content Placeholder 3"/>
          <p:cNvSpPr>
            <a:spLocks noGrp="1"/>
          </p:cNvSpPr>
          <p:nvPr>
            <p:ph sz="quarter" idx="4294967295"/>
          </p:nvPr>
        </p:nvSpPr>
        <p:spPr>
          <a:xfrm>
            <a:off x="723900" y="2438400"/>
            <a:ext cx="7696200" cy="2286000"/>
          </a:xfrm>
        </p:spPr>
        <p:txBody>
          <a:bodyPr>
            <a:normAutofit/>
          </a:bodyPr>
          <a:lstStyle/>
          <a:p>
            <a:pPr marL="550926" indent="-514350"/>
            <a:r>
              <a:rPr lang="en-US" sz="2400" dirty="0" smtClean="0">
                <a:latin typeface="+mj-lt"/>
              </a:rPr>
              <a:t>Putnam County Golf Course – Increase of $525k as our investments in and our promotion of this property  are anticipated to continue to payoff  for our taxpayers, golfers, and citizens looking to hold banquets and meetings </a:t>
            </a:r>
          </a:p>
        </p:txBody>
      </p:sp>
      <p:sp>
        <p:nvSpPr>
          <p:cNvPr id="3" name="Rectangle 2"/>
          <p:cNvSpPr/>
          <p:nvPr/>
        </p:nvSpPr>
        <p:spPr>
          <a:xfrm rot="19954185">
            <a:off x="877581" y="2991851"/>
            <a:ext cx="7086600" cy="1569660"/>
          </a:xfrm>
          <a:prstGeom prst="rect">
            <a:avLst/>
          </a:prstGeom>
          <a:solidFill>
            <a:schemeClr val="accent5">
              <a:lumMod val="60000"/>
              <a:lumOff val="40000"/>
            </a:schemeClr>
          </a:solidFill>
        </p:spPr>
        <p:txBody>
          <a:bodyPr wrap="square">
            <a:spAutoFit/>
          </a:bodyPr>
          <a:lstStyle/>
          <a:p>
            <a:pPr marL="0" lvl="1" algn="ctr"/>
            <a:r>
              <a:rPr lang="en-US" sz="3200" b="1" dirty="0">
                <a:solidFill>
                  <a:srgbClr val="FF0000"/>
                </a:solidFill>
                <a:latin typeface="Arial Black" pitchFamily="34" charset="0"/>
              </a:rPr>
              <a:t>Thank you to the Putnam County Legislature for their continued support</a:t>
            </a:r>
          </a:p>
        </p:txBody>
      </p:sp>
    </p:spTree>
    <p:extLst>
      <p:ext uri="{BB962C8B-B14F-4D97-AF65-F5344CB8AC3E}">
        <p14:creationId xmlns:p14="http://schemas.microsoft.com/office/powerpoint/2010/main" val="17571633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990600"/>
            <a:ext cx="8382000" cy="1143000"/>
          </a:xfrm>
        </p:spPr>
        <p:txBody>
          <a:bodyPr>
            <a:normAutofit fontScale="90000"/>
          </a:bodyPr>
          <a:lstStyle/>
          <a:p>
            <a:r>
              <a:rPr lang="en-US" sz="4000" dirty="0" smtClean="0">
                <a:solidFill>
                  <a:schemeClr val="tx1"/>
                </a:solidFill>
                <a:latin typeface="+mj-lt"/>
              </a:rPr>
              <a:t> </a:t>
            </a:r>
            <a:r>
              <a:rPr lang="en-US" dirty="0" smtClean="0">
                <a:solidFill>
                  <a:schemeClr val="tx1"/>
                </a:solidFill>
              </a:rPr>
              <a:t>Revenue </a:t>
            </a:r>
            <a:r>
              <a:rPr lang="en-US" dirty="0" smtClean="0"/>
              <a:t>Initiatives – Maximizing our Assets – Optimizing our Resources</a:t>
            </a:r>
            <a:endParaRPr lang="en-US" dirty="0"/>
          </a:p>
        </p:txBody>
      </p:sp>
      <p:sp>
        <p:nvSpPr>
          <p:cNvPr id="4" name="Content Placeholder 3"/>
          <p:cNvSpPr>
            <a:spLocks noGrp="1"/>
          </p:cNvSpPr>
          <p:nvPr>
            <p:ph sz="quarter" idx="4294967295"/>
          </p:nvPr>
        </p:nvSpPr>
        <p:spPr>
          <a:xfrm>
            <a:off x="723900" y="2438400"/>
            <a:ext cx="7696200" cy="2590800"/>
          </a:xfrm>
        </p:spPr>
        <p:txBody>
          <a:bodyPr>
            <a:normAutofit fontScale="92500" lnSpcReduction="20000"/>
          </a:bodyPr>
          <a:lstStyle/>
          <a:p>
            <a:pPr marL="550926" indent="-514350"/>
            <a:r>
              <a:rPr lang="en-US" sz="2400" dirty="0" smtClean="0">
                <a:latin typeface="+mj-lt"/>
              </a:rPr>
              <a:t>Chapter 31 - Sale </a:t>
            </a:r>
            <a:r>
              <a:rPr lang="en-US" sz="2400" dirty="0">
                <a:latin typeface="+mj-lt"/>
              </a:rPr>
              <a:t>of </a:t>
            </a:r>
            <a:r>
              <a:rPr lang="en-US" sz="2400" dirty="0" smtClean="0">
                <a:latin typeface="+mj-lt"/>
              </a:rPr>
              <a:t>County owned properties acquired by </a:t>
            </a:r>
            <a:r>
              <a:rPr lang="en-US" sz="2400" dirty="0">
                <a:latin typeface="+mj-lt"/>
              </a:rPr>
              <a:t>tax </a:t>
            </a:r>
            <a:r>
              <a:rPr lang="en-US" sz="2400" dirty="0" smtClean="0">
                <a:latin typeface="+mj-lt"/>
              </a:rPr>
              <a:t>foreclosure -  $424k anticipated as we continue to return properties to the tax rolls</a:t>
            </a:r>
          </a:p>
          <a:p>
            <a:pPr marL="852678" lvl="1" indent="-514350">
              <a:buFont typeface="Courier New" pitchFamily="49" charset="0"/>
              <a:buChar char="o"/>
            </a:pPr>
            <a:r>
              <a:rPr lang="en-US" sz="2000" i="1" dirty="0" smtClean="0">
                <a:latin typeface="+mj-lt"/>
              </a:rPr>
              <a:t>Accepted offers of $362k for 2013 YTD </a:t>
            </a:r>
          </a:p>
          <a:p>
            <a:pPr marL="852678" lvl="1" indent="-514350">
              <a:buFont typeface="Courier New" pitchFamily="49" charset="0"/>
              <a:buChar char="o"/>
            </a:pPr>
            <a:r>
              <a:rPr lang="en-US" sz="2000" i="1" dirty="0" smtClean="0">
                <a:latin typeface="+mj-lt"/>
              </a:rPr>
              <a:t>Thank you to our partners</a:t>
            </a:r>
          </a:p>
          <a:p>
            <a:pPr marL="1252728" lvl="2" indent="-514350">
              <a:buFont typeface="Courier New" pitchFamily="49" charset="0"/>
              <a:buChar char="o"/>
            </a:pPr>
            <a:r>
              <a:rPr lang="en-US" sz="1600" i="1" dirty="0" err="1" smtClean="0">
                <a:latin typeface="+mj-lt"/>
              </a:rPr>
              <a:t>Briante</a:t>
            </a:r>
            <a:r>
              <a:rPr lang="en-US" sz="1600" i="1" dirty="0" smtClean="0">
                <a:latin typeface="+mj-lt"/>
              </a:rPr>
              <a:t> Realty Group </a:t>
            </a:r>
          </a:p>
          <a:p>
            <a:pPr marL="1252728" lvl="2" indent="-514350">
              <a:buFont typeface="Courier New" pitchFamily="49" charset="0"/>
              <a:buChar char="o"/>
            </a:pPr>
            <a:r>
              <a:rPr lang="en-US" sz="1600" i="1" dirty="0" smtClean="0">
                <a:latin typeface="+mj-lt"/>
              </a:rPr>
              <a:t>Guardian Realty Center</a:t>
            </a:r>
          </a:p>
          <a:p>
            <a:pPr marL="1252728" lvl="2" indent="-514350">
              <a:buFont typeface="Courier New" pitchFamily="49" charset="0"/>
              <a:buChar char="o"/>
            </a:pPr>
            <a:r>
              <a:rPr lang="en-US" sz="1600" i="1" dirty="0" smtClean="0">
                <a:latin typeface="+mj-lt"/>
              </a:rPr>
              <a:t>Keller Williams Realty</a:t>
            </a:r>
          </a:p>
          <a:p>
            <a:pPr marL="1252728" lvl="2" indent="-514350">
              <a:buFont typeface="Courier New" pitchFamily="49" charset="0"/>
              <a:buChar char="o"/>
            </a:pPr>
            <a:r>
              <a:rPr lang="en-US" sz="1600" i="1" dirty="0" smtClean="0">
                <a:latin typeface="+mj-lt"/>
              </a:rPr>
              <a:t>World Homes Realty</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5035936"/>
            <a:ext cx="990600" cy="108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039397"/>
            <a:ext cx="2047875" cy="94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996539"/>
            <a:ext cx="2275114" cy="955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035936"/>
            <a:ext cx="838200" cy="118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38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250"/>
                            </p:stCondLst>
                            <p:childTnLst>
                              <p:par>
                                <p:cTn id="13" presetID="10" presetClass="entr" presetSubtype="0" fill="hold" grpId="0" nodeType="after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par>
                          <p:cTn id="19" fill="hold">
                            <p:stCondLst>
                              <p:cond delay="3750"/>
                            </p:stCondLst>
                            <p:childTnLst>
                              <p:par>
                                <p:cTn id="20" presetID="10" presetClass="entr" presetSubtype="0"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par>
                          <p:cTn id="26" fill="hold">
                            <p:stCondLst>
                              <p:cond delay="5250"/>
                            </p:stCondLst>
                            <p:childTnLst>
                              <p:par>
                                <p:cTn id="27" presetID="10" presetClass="entr" presetSubtype="0"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par>
                          <p:cTn id="33" fill="hold">
                            <p:stCondLst>
                              <p:cond delay="6750"/>
                            </p:stCondLst>
                            <p:childTnLst>
                              <p:par>
                                <p:cTn id="34" presetID="10" presetClass="entr" presetSubtype="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fade">
                                      <p:cBhvr>
                                        <p:cTn id="36" dur="500"/>
                                        <p:tgtEl>
                                          <p:spTgt spid="1027"/>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childTnLst>
                          </p:cTn>
                        </p:par>
                        <p:par>
                          <p:cTn id="40" fill="hold">
                            <p:stCondLst>
                              <p:cond delay="8250"/>
                            </p:stCondLst>
                            <p:childTnLst>
                              <p:par>
                                <p:cTn id="41" presetID="10" presetClass="entr" presetSubtype="0" fill="hold" nodeType="afterEffect">
                                  <p:stCondLst>
                                    <p:cond delay="25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990600"/>
            <a:ext cx="8382000" cy="1143000"/>
          </a:xfrm>
        </p:spPr>
        <p:txBody>
          <a:bodyPr>
            <a:normAutofit fontScale="90000"/>
          </a:bodyPr>
          <a:lstStyle/>
          <a:p>
            <a:r>
              <a:rPr lang="en-US" sz="4000" dirty="0" smtClean="0">
                <a:solidFill>
                  <a:schemeClr val="tx1"/>
                </a:solidFill>
                <a:latin typeface="+mj-lt"/>
              </a:rPr>
              <a:t> </a:t>
            </a:r>
            <a:r>
              <a:rPr lang="en-US" dirty="0" smtClean="0">
                <a:solidFill>
                  <a:schemeClr val="tx1"/>
                </a:solidFill>
              </a:rPr>
              <a:t>Revenue </a:t>
            </a:r>
            <a:r>
              <a:rPr lang="en-US" dirty="0" smtClean="0"/>
              <a:t>Initiatives – Maximizing our Assets – Optimizing our Resources</a:t>
            </a:r>
            <a:endParaRPr lang="en-US" dirty="0"/>
          </a:p>
        </p:txBody>
      </p:sp>
      <p:sp>
        <p:nvSpPr>
          <p:cNvPr id="4" name="Content Placeholder 3"/>
          <p:cNvSpPr>
            <a:spLocks noGrp="1"/>
          </p:cNvSpPr>
          <p:nvPr>
            <p:ph sz="quarter" idx="4294967295"/>
          </p:nvPr>
        </p:nvSpPr>
        <p:spPr>
          <a:xfrm>
            <a:off x="685800" y="2514600"/>
            <a:ext cx="7696200" cy="4191000"/>
          </a:xfrm>
        </p:spPr>
        <p:txBody>
          <a:bodyPr>
            <a:normAutofit/>
          </a:bodyPr>
          <a:lstStyle/>
          <a:p>
            <a:pPr marL="550926" indent="-514350"/>
            <a:r>
              <a:rPr lang="en-US" sz="2400" dirty="0" smtClean="0">
                <a:latin typeface="+mj-lt"/>
              </a:rPr>
              <a:t>Recovery of expenses otherwise borne by the property taxpayer; </a:t>
            </a:r>
          </a:p>
          <a:p>
            <a:pPr marL="681228" lvl="1" indent="-342900">
              <a:buFont typeface="Courier New" pitchFamily="49" charset="0"/>
              <a:buChar char="o"/>
            </a:pPr>
            <a:r>
              <a:rPr lang="en-US" sz="2000" i="1" dirty="0" smtClean="0">
                <a:latin typeface="+mj-lt"/>
              </a:rPr>
              <a:t>Guardrail </a:t>
            </a:r>
            <a:r>
              <a:rPr lang="en-US" sz="2000" i="1" dirty="0" smtClean="0">
                <a:latin typeface="+mj-lt"/>
              </a:rPr>
              <a:t>damage cost recovery – $50k  ($79k received YTD in 2013)</a:t>
            </a:r>
          </a:p>
          <a:p>
            <a:pPr marL="681228" lvl="1" indent="-342900">
              <a:buFont typeface="Courier New" pitchFamily="49" charset="0"/>
              <a:buChar char="o"/>
            </a:pPr>
            <a:r>
              <a:rPr lang="en-US" sz="2000" i="1" dirty="0" smtClean="0">
                <a:latin typeface="+mj-lt"/>
              </a:rPr>
              <a:t>Increased Medicaid transportation recovery - $50k</a:t>
            </a:r>
          </a:p>
          <a:p>
            <a:pPr marL="1136142" lvl="2" indent="-514350"/>
            <a:r>
              <a:rPr lang="en-US" sz="2000" i="1" dirty="0" smtClean="0">
                <a:latin typeface="+mj-lt"/>
              </a:rPr>
              <a:t>Transportation Chairman Vincent </a:t>
            </a:r>
            <a:r>
              <a:rPr lang="en-US" sz="2000" i="1" dirty="0" err="1" smtClean="0">
                <a:latin typeface="+mj-lt"/>
              </a:rPr>
              <a:t>Tamagna</a:t>
            </a:r>
            <a:r>
              <a:rPr lang="en-US" sz="2000" i="1" dirty="0" smtClean="0">
                <a:latin typeface="+mj-lt"/>
              </a:rPr>
              <a:t> identified the need to correct the reimbursement to reflect the true cost.  Transportation reimbursement adjusted </a:t>
            </a:r>
            <a:r>
              <a:rPr lang="en-US" sz="2000" i="1" dirty="0" smtClean="0">
                <a:latin typeface="+mj-lt"/>
              </a:rPr>
              <a:t>10x </a:t>
            </a:r>
            <a:r>
              <a:rPr lang="en-US" sz="2000" i="1" dirty="0" smtClean="0">
                <a:latin typeface="+mj-lt"/>
              </a:rPr>
              <a:t>from $3.25 per ride to $</a:t>
            </a:r>
            <a:r>
              <a:rPr lang="en-US" sz="2000" i="1" dirty="0" smtClean="0">
                <a:latin typeface="+mj-lt"/>
              </a:rPr>
              <a:t>37.33</a:t>
            </a:r>
            <a:endParaRPr lang="en-US" sz="2000" i="1" dirty="0" smtClean="0">
              <a:latin typeface="+mj-lt"/>
            </a:endParaRPr>
          </a:p>
          <a:p>
            <a:pPr marL="1593342" lvl="3" indent="-514350"/>
            <a:r>
              <a:rPr lang="en-US" sz="1800" i="1" dirty="0" smtClean="0">
                <a:latin typeface="+mj-lt"/>
              </a:rPr>
              <a:t>e.g., $8k received in July of 2013 as compared to $800 in July of 2012</a:t>
            </a:r>
            <a:endParaRPr lang="en-US" sz="1800" i="1" dirty="0" smtClean="0"/>
          </a:p>
          <a:p>
            <a:endParaRPr lang="en-US" dirty="0"/>
          </a:p>
        </p:txBody>
      </p:sp>
    </p:spTree>
    <p:extLst>
      <p:ext uri="{BB962C8B-B14F-4D97-AF65-F5344CB8AC3E}">
        <p14:creationId xmlns:p14="http://schemas.microsoft.com/office/powerpoint/2010/main" val="374921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1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12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6250"/>
                            </p:stCondLst>
                            <p:childTnLst>
                              <p:par>
                                <p:cTn id="21" presetID="10" presetClass="entr" presetSubtype="0" fill="hold" grpId="0" nodeType="afterEffect">
                                  <p:stCondLst>
                                    <p:cond delay="20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990600"/>
            <a:ext cx="8382000" cy="1143000"/>
          </a:xfrm>
        </p:spPr>
        <p:txBody>
          <a:bodyPr>
            <a:normAutofit fontScale="90000"/>
          </a:bodyPr>
          <a:lstStyle/>
          <a:p>
            <a:r>
              <a:rPr lang="en-US" sz="4000" dirty="0" smtClean="0">
                <a:solidFill>
                  <a:schemeClr val="tx1"/>
                </a:solidFill>
                <a:latin typeface="+mj-lt"/>
              </a:rPr>
              <a:t> </a:t>
            </a:r>
            <a:r>
              <a:rPr lang="en-US" dirty="0" smtClean="0">
                <a:solidFill>
                  <a:schemeClr val="tx1"/>
                </a:solidFill>
              </a:rPr>
              <a:t>Revenue </a:t>
            </a:r>
            <a:r>
              <a:rPr lang="en-US" dirty="0" smtClean="0"/>
              <a:t>Initiatives – Maximizing our Assets – Optimizing our Resources</a:t>
            </a:r>
            <a:endParaRPr lang="en-US" dirty="0"/>
          </a:p>
        </p:txBody>
      </p:sp>
      <p:sp>
        <p:nvSpPr>
          <p:cNvPr id="4" name="Content Placeholder 3"/>
          <p:cNvSpPr>
            <a:spLocks noGrp="1"/>
          </p:cNvSpPr>
          <p:nvPr>
            <p:ph sz="quarter" idx="4294967295"/>
          </p:nvPr>
        </p:nvSpPr>
        <p:spPr>
          <a:xfrm>
            <a:off x="723900" y="2286000"/>
            <a:ext cx="7696200" cy="4191000"/>
          </a:xfrm>
        </p:spPr>
        <p:txBody>
          <a:bodyPr>
            <a:normAutofit/>
          </a:bodyPr>
          <a:lstStyle/>
          <a:p>
            <a:pPr marL="550926" indent="-514350"/>
            <a:r>
              <a:rPr lang="en-US" sz="2200" dirty="0" smtClean="0">
                <a:latin typeface="+mj-lt"/>
              </a:rPr>
              <a:t>Partnering with our Municipalities, the Putnam County Sheriff’s Department, the Putnam County District Attorney’s </a:t>
            </a:r>
            <a:r>
              <a:rPr lang="en-US" sz="2200" dirty="0" smtClean="0">
                <a:latin typeface="+mj-lt"/>
              </a:rPr>
              <a:t>Office, the Putnam County Legal Aid Society </a:t>
            </a:r>
            <a:r>
              <a:rPr lang="en-US" sz="2200" dirty="0" smtClean="0">
                <a:latin typeface="+mj-lt"/>
              </a:rPr>
              <a:t>and the New York State Office of Court Administration, Video Conferencing is going on line</a:t>
            </a:r>
          </a:p>
          <a:p>
            <a:pPr marL="379476"/>
            <a:r>
              <a:rPr lang="en-US" sz="2200" dirty="0" smtClean="0">
                <a:latin typeface="+mj-lt"/>
              </a:rPr>
              <a:t>This provides Putnam County </a:t>
            </a:r>
            <a:r>
              <a:rPr lang="en-US" sz="2200" dirty="0" smtClean="0">
                <a:latin typeface="+mj-lt"/>
              </a:rPr>
              <a:t>with:</a:t>
            </a:r>
            <a:endParaRPr lang="en-US" sz="2200" dirty="0" smtClean="0">
              <a:latin typeface="+mj-lt"/>
            </a:endParaRPr>
          </a:p>
          <a:p>
            <a:pPr marL="681228" lvl="1" indent="-342900">
              <a:buFont typeface="Courier New" pitchFamily="49" charset="0"/>
              <a:buChar char="o"/>
            </a:pPr>
            <a:r>
              <a:rPr lang="en-US" sz="2000" i="1" dirty="0" smtClean="0">
                <a:latin typeface="+mj-lt"/>
              </a:rPr>
              <a:t>Efficiency in prisoner transportation</a:t>
            </a:r>
          </a:p>
          <a:p>
            <a:pPr marL="681228" lvl="1" indent="-342900">
              <a:buFont typeface="Courier New" pitchFamily="49" charset="0"/>
              <a:buChar char="o"/>
            </a:pPr>
            <a:r>
              <a:rPr lang="en-US" sz="2000" i="1" dirty="0" smtClean="0">
                <a:latin typeface="+mj-lt"/>
              </a:rPr>
              <a:t>Reduction in </a:t>
            </a:r>
            <a:r>
              <a:rPr lang="en-US" sz="2000" i="1" dirty="0" smtClean="0">
                <a:latin typeface="+mj-lt"/>
              </a:rPr>
              <a:t>overtime and fleet </a:t>
            </a:r>
            <a:r>
              <a:rPr lang="en-US" sz="2000" i="1" dirty="0" smtClean="0">
                <a:latin typeface="+mj-lt"/>
              </a:rPr>
              <a:t>costs</a:t>
            </a:r>
          </a:p>
          <a:p>
            <a:pPr marL="681228" lvl="1" indent="-342900">
              <a:buFont typeface="Courier New" pitchFamily="49" charset="0"/>
              <a:buChar char="o"/>
            </a:pPr>
            <a:r>
              <a:rPr lang="en-US" sz="2000" i="1" dirty="0" smtClean="0">
                <a:latin typeface="+mj-lt"/>
              </a:rPr>
              <a:t>Increased public safety</a:t>
            </a:r>
          </a:p>
          <a:p>
            <a:endParaRPr lang="en-US" dirty="0"/>
          </a:p>
        </p:txBody>
      </p:sp>
    </p:spTree>
    <p:extLst>
      <p:ext uri="{BB962C8B-B14F-4D97-AF65-F5344CB8AC3E}">
        <p14:creationId xmlns:p14="http://schemas.microsoft.com/office/powerpoint/2010/main" val="234885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750"/>
                            </p:stCondLst>
                            <p:childTnLst>
                              <p:par>
                                <p:cTn id="13" presetID="10" presetClass="entr" presetSubtype="0" fill="hold" grpId="0" nodeType="after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4250"/>
                            </p:stCondLst>
                            <p:childTnLst>
                              <p:par>
                                <p:cTn id="17" presetID="10" presetClass="entr" presetSubtype="0" fill="hold" grpId="0" nodeType="afterEffect">
                                  <p:stCondLst>
                                    <p:cond delay="10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5750"/>
                            </p:stCondLst>
                            <p:childTnLst>
                              <p:par>
                                <p:cTn id="21" presetID="10" presetClass="entr" presetSubtype="0" fill="hold" grpId="0" nodeType="afterEffect">
                                  <p:stCondLst>
                                    <p:cond delay="10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990600"/>
            <a:ext cx="8382000" cy="1143000"/>
          </a:xfrm>
        </p:spPr>
        <p:txBody>
          <a:bodyPr>
            <a:normAutofit fontScale="90000"/>
          </a:bodyPr>
          <a:lstStyle/>
          <a:p>
            <a:r>
              <a:rPr lang="en-US" sz="4000" dirty="0" smtClean="0">
                <a:solidFill>
                  <a:schemeClr val="tx1"/>
                </a:solidFill>
                <a:latin typeface="+mj-lt"/>
              </a:rPr>
              <a:t> </a:t>
            </a:r>
            <a:r>
              <a:rPr lang="en-US" dirty="0" smtClean="0">
                <a:solidFill>
                  <a:schemeClr val="tx1"/>
                </a:solidFill>
              </a:rPr>
              <a:t>Revenue </a:t>
            </a:r>
            <a:r>
              <a:rPr lang="en-US" dirty="0" smtClean="0"/>
              <a:t>Initiatives – Maximizing our Assets – Optimizing our Resources</a:t>
            </a:r>
            <a:endParaRPr lang="en-US" dirty="0"/>
          </a:p>
        </p:txBody>
      </p:sp>
      <p:sp>
        <p:nvSpPr>
          <p:cNvPr id="4" name="Content Placeholder 3"/>
          <p:cNvSpPr>
            <a:spLocks noGrp="1"/>
          </p:cNvSpPr>
          <p:nvPr>
            <p:ph sz="quarter" idx="4294967295"/>
          </p:nvPr>
        </p:nvSpPr>
        <p:spPr>
          <a:xfrm>
            <a:off x="723900" y="2209800"/>
            <a:ext cx="7696200" cy="3886200"/>
          </a:xfrm>
        </p:spPr>
        <p:txBody>
          <a:bodyPr numCol="2">
            <a:normAutofit/>
          </a:bodyPr>
          <a:lstStyle/>
          <a:p>
            <a:pPr marL="681228" lvl="1" indent="-342900">
              <a:buFont typeface="Courier New" pitchFamily="49" charset="0"/>
              <a:buChar char="o"/>
            </a:pPr>
            <a:r>
              <a:rPr lang="en-US" sz="2000" i="1" dirty="0" smtClean="0">
                <a:latin typeface="+mj-lt"/>
              </a:rPr>
              <a:t>Special Thanks To</a:t>
            </a:r>
          </a:p>
          <a:p>
            <a:pPr marL="1081278" lvl="2" indent="-342900">
              <a:buFont typeface="Courier New" pitchFamily="49" charset="0"/>
              <a:buChar char="o"/>
            </a:pPr>
            <a:r>
              <a:rPr lang="en-US" sz="2000" i="1" dirty="0" smtClean="0">
                <a:latin typeface="+mj-lt"/>
              </a:rPr>
              <a:t>Hon. </a:t>
            </a:r>
            <a:r>
              <a:rPr lang="en-US" sz="2000" i="1" dirty="0" smtClean="0">
                <a:latin typeface="+mj-lt"/>
              </a:rPr>
              <a:t>Alan </a:t>
            </a:r>
            <a:r>
              <a:rPr lang="en-US" sz="2000" i="1" dirty="0" err="1" smtClean="0">
                <a:latin typeface="+mj-lt"/>
              </a:rPr>
              <a:t>Scheinkman</a:t>
            </a:r>
            <a:r>
              <a:rPr lang="en-US" sz="2000" i="1" dirty="0" smtClean="0">
                <a:latin typeface="+mj-lt"/>
              </a:rPr>
              <a:t> </a:t>
            </a:r>
          </a:p>
          <a:p>
            <a:pPr marL="738378" lvl="2" indent="0">
              <a:spcBef>
                <a:spcPts val="0"/>
              </a:spcBef>
              <a:buNone/>
            </a:pPr>
            <a:r>
              <a:rPr lang="en-US" sz="1400" i="1" dirty="0" smtClean="0">
                <a:latin typeface="+mj-lt"/>
              </a:rPr>
              <a:t>	    Administrative Judge, 9</a:t>
            </a:r>
            <a:r>
              <a:rPr lang="en-US" sz="1400" i="1" baseline="30000" dirty="0" smtClean="0">
                <a:latin typeface="+mj-lt"/>
              </a:rPr>
              <a:t>th</a:t>
            </a:r>
            <a:r>
              <a:rPr lang="en-US" sz="1400" i="1" dirty="0" smtClean="0">
                <a:latin typeface="+mj-lt"/>
              </a:rPr>
              <a:t> District</a:t>
            </a:r>
          </a:p>
          <a:p>
            <a:pPr marL="1081278" lvl="2" indent="-342900">
              <a:buFont typeface="Courier New" pitchFamily="49" charset="0"/>
              <a:buChar char="o"/>
            </a:pPr>
            <a:r>
              <a:rPr lang="en-US" sz="2000" i="1" dirty="0">
                <a:latin typeface="+mj-lt"/>
              </a:rPr>
              <a:t>Hon. James F. Reitz </a:t>
            </a:r>
            <a:endParaRPr lang="en-US" sz="2000" i="1" dirty="0">
              <a:latin typeface="+mj-lt"/>
            </a:endParaRPr>
          </a:p>
          <a:p>
            <a:pPr marL="738378" lvl="2" indent="0">
              <a:spcBef>
                <a:spcPts val="0"/>
              </a:spcBef>
              <a:buNone/>
            </a:pPr>
            <a:r>
              <a:rPr lang="en-US" sz="1400" i="1" dirty="0">
                <a:latin typeface="+mj-lt"/>
              </a:rPr>
              <a:t>	</a:t>
            </a:r>
            <a:r>
              <a:rPr lang="en-US" sz="1400" i="1" dirty="0">
                <a:latin typeface="+mj-lt"/>
              </a:rPr>
              <a:t>    Putnam County Court Judge</a:t>
            </a:r>
            <a:endParaRPr lang="en-US" sz="1400" i="1" dirty="0">
              <a:latin typeface="+mj-lt"/>
            </a:endParaRPr>
          </a:p>
          <a:p>
            <a:pPr marL="1081278" lvl="2" indent="-342900">
              <a:buFont typeface="Courier New" pitchFamily="49" charset="0"/>
              <a:buChar char="o"/>
            </a:pPr>
            <a:r>
              <a:rPr lang="en-US" sz="2000" i="1" dirty="0">
                <a:latin typeface="+mj-lt"/>
              </a:rPr>
              <a:t>Adam Levy</a:t>
            </a:r>
          </a:p>
          <a:p>
            <a:pPr marL="738378" lvl="2" indent="0">
              <a:spcBef>
                <a:spcPts val="0"/>
              </a:spcBef>
              <a:buNone/>
            </a:pPr>
            <a:r>
              <a:rPr lang="en-US" sz="1400" i="1" dirty="0">
                <a:latin typeface="+mj-lt"/>
              </a:rPr>
              <a:t>	    Putnam County District Attorney</a:t>
            </a:r>
          </a:p>
          <a:p>
            <a:pPr marL="1081278" lvl="2" indent="-342900">
              <a:buFont typeface="Courier New" pitchFamily="49" charset="0"/>
              <a:buChar char="o"/>
            </a:pPr>
            <a:r>
              <a:rPr lang="en-US" sz="2000" i="1" dirty="0" smtClean="0">
                <a:latin typeface="+mj-lt"/>
              </a:rPr>
              <a:t>Donald </a:t>
            </a:r>
            <a:r>
              <a:rPr lang="en-US" sz="2000" i="1" dirty="0">
                <a:latin typeface="+mj-lt"/>
              </a:rPr>
              <a:t>B. </a:t>
            </a:r>
            <a:r>
              <a:rPr lang="en-US" sz="2000" i="1" dirty="0">
                <a:latin typeface="+mj-lt"/>
              </a:rPr>
              <a:t>Smith</a:t>
            </a:r>
          </a:p>
          <a:p>
            <a:pPr marL="738378" lvl="2" indent="0">
              <a:spcBef>
                <a:spcPts val="0"/>
              </a:spcBef>
              <a:buNone/>
            </a:pPr>
            <a:r>
              <a:rPr lang="en-US" sz="1400" i="1" dirty="0">
                <a:latin typeface="+mj-lt"/>
              </a:rPr>
              <a:t>	    Putnam County Sheriff</a:t>
            </a:r>
          </a:p>
          <a:p>
            <a:pPr marL="1081278" lvl="2" indent="-342900">
              <a:buFont typeface="Courier New" pitchFamily="49" charset="0"/>
              <a:buChar char="o"/>
            </a:pPr>
            <a:r>
              <a:rPr lang="en-US" sz="2000" i="1" dirty="0" smtClean="0">
                <a:latin typeface="+mj-lt"/>
              </a:rPr>
              <a:t>Patrick </a:t>
            </a:r>
            <a:r>
              <a:rPr lang="en-US" sz="2000" i="1" dirty="0" err="1">
                <a:latin typeface="+mj-lt"/>
              </a:rPr>
              <a:t>Brophy</a:t>
            </a:r>
            <a:endParaRPr lang="en-US" sz="2000" i="1" dirty="0">
              <a:latin typeface="+mj-lt"/>
            </a:endParaRPr>
          </a:p>
          <a:p>
            <a:pPr marL="738378" lvl="2" indent="0">
              <a:spcBef>
                <a:spcPts val="0"/>
              </a:spcBef>
              <a:buNone/>
            </a:pPr>
            <a:r>
              <a:rPr lang="en-US" sz="1400" i="1" dirty="0">
                <a:latin typeface="+mj-lt"/>
              </a:rPr>
              <a:t>	    Putnam </a:t>
            </a:r>
            <a:r>
              <a:rPr lang="en-US" sz="1400" i="1" dirty="0">
                <a:latin typeface="+mj-lt"/>
              </a:rPr>
              <a:t>County Legal Aid Society</a:t>
            </a:r>
          </a:p>
          <a:p>
            <a:pPr marL="1081278" lvl="2" indent="-342900">
              <a:buFont typeface="Courier New" pitchFamily="49" charset="0"/>
              <a:buChar char="o"/>
            </a:pPr>
            <a:endParaRPr lang="en-US" sz="2000" i="1" dirty="0" smtClean="0">
              <a:latin typeface="+mj-lt"/>
            </a:endParaRPr>
          </a:p>
          <a:p>
            <a:pPr marL="1081278" lvl="2" indent="-342900">
              <a:buFont typeface="Courier New" pitchFamily="49" charset="0"/>
              <a:buChar char="o"/>
            </a:pPr>
            <a:r>
              <a:rPr lang="en-US" sz="2000" i="1" dirty="0" smtClean="0">
                <a:latin typeface="+mj-lt"/>
              </a:rPr>
              <a:t>Ken </a:t>
            </a:r>
            <a:r>
              <a:rPr lang="en-US" sz="2000" i="1" dirty="0">
                <a:latin typeface="+mj-lt"/>
              </a:rPr>
              <a:t>Schmidt</a:t>
            </a:r>
          </a:p>
          <a:p>
            <a:pPr marL="738378" lvl="2" indent="0">
              <a:spcBef>
                <a:spcPts val="0"/>
              </a:spcBef>
              <a:buNone/>
            </a:pPr>
            <a:r>
              <a:rPr lang="en-US" sz="1400" i="1" dirty="0">
                <a:latin typeface="+mj-lt"/>
              </a:rPr>
              <a:t>	    Supervisor</a:t>
            </a:r>
            <a:r>
              <a:rPr lang="en-US" sz="1400" i="1" dirty="0">
                <a:latin typeface="+mj-lt"/>
              </a:rPr>
              <a:t>, Town of </a:t>
            </a:r>
            <a:r>
              <a:rPr lang="en-US" sz="1400" i="1" dirty="0">
                <a:latin typeface="+mj-lt"/>
              </a:rPr>
              <a:t>Carmel</a:t>
            </a:r>
          </a:p>
          <a:p>
            <a:pPr marL="1081278" lvl="2" indent="-342900">
              <a:buFont typeface="Courier New" pitchFamily="49" charset="0"/>
              <a:buChar char="o"/>
            </a:pPr>
            <a:r>
              <a:rPr lang="en-US" sz="1600" i="1" dirty="0" smtClean="0">
                <a:latin typeface="+mj-lt"/>
              </a:rPr>
              <a:t> </a:t>
            </a:r>
            <a:r>
              <a:rPr lang="en-US" sz="2000" i="1" dirty="0">
                <a:latin typeface="+mj-lt"/>
              </a:rPr>
              <a:t>Carmel Town Board</a:t>
            </a:r>
          </a:p>
          <a:p>
            <a:pPr marL="1081278" lvl="2" indent="-342900">
              <a:buFont typeface="Courier New" pitchFamily="49" charset="0"/>
              <a:buChar char="o"/>
            </a:pPr>
            <a:r>
              <a:rPr lang="en-US" sz="2000" i="1" dirty="0">
                <a:latin typeface="+mj-lt"/>
              </a:rPr>
              <a:t>Katherine Doherty</a:t>
            </a:r>
            <a:endParaRPr lang="en-US" sz="2000" i="1" dirty="0">
              <a:latin typeface="+mj-lt"/>
            </a:endParaRPr>
          </a:p>
          <a:p>
            <a:pPr marL="738378" lvl="2" indent="0">
              <a:spcBef>
                <a:spcPts val="0"/>
              </a:spcBef>
              <a:buNone/>
            </a:pPr>
            <a:r>
              <a:rPr lang="en-US" sz="1400" i="1" dirty="0">
                <a:latin typeface="+mj-lt"/>
              </a:rPr>
              <a:t>	    Supervisor, Town of </a:t>
            </a:r>
            <a:r>
              <a:rPr lang="en-US" sz="1400" i="1" dirty="0">
                <a:latin typeface="+mj-lt"/>
              </a:rPr>
              <a:t>Kent</a:t>
            </a:r>
            <a:endParaRPr lang="en-US" sz="1400" i="1" dirty="0">
              <a:latin typeface="+mj-lt"/>
            </a:endParaRPr>
          </a:p>
          <a:p>
            <a:pPr marL="1081278" lvl="2" indent="-342900">
              <a:buFont typeface="Courier New" pitchFamily="49" charset="0"/>
              <a:buChar char="o"/>
            </a:pPr>
            <a:r>
              <a:rPr lang="en-US" sz="2000" i="1" dirty="0" smtClean="0">
                <a:latin typeface="+mj-lt"/>
              </a:rPr>
              <a:t>Kent Town </a:t>
            </a:r>
            <a:r>
              <a:rPr lang="en-US" sz="2000" i="1" dirty="0">
                <a:latin typeface="+mj-lt"/>
              </a:rPr>
              <a:t>Board</a:t>
            </a:r>
          </a:p>
          <a:p>
            <a:pPr marL="1081278" lvl="2" indent="-342900">
              <a:buFont typeface="Courier New" pitchFamily="49" charset="0"/>
              <a:buChar char="o"/>
            </a:pPr>
            <a:r>
              <a:rPr lang="en-US" sz="2000" i="1" dirty="0">
                <a:latin typeface="+mj-lt"/>
              </a:rPr>
              <a:t>Michael Griffin</a:t>
            </a:r>
          </a:p>
          <a:p>
            <a:pPr marL="738378" lvl="2" indent="0">
              <a:spcBef>
                <a:spcPts val="0"/>
              </a:spcBef>
              <a:buNone/>
            </a:pPr>
            <a:r>
              <a:rPr lang="en-US" sz="1400" i="1" dirty="0">
                <a:latin typeface="+mj-lt"/>
              </a:rPr>
              <a:t>	    Supervisor</a:t>
            </a:r>
            <a:r>
              <a:rPr lang="en-US" sz="1400" i="1" dirty="0">
                <a:latin typeface="+mj-lt"/>
              </a:rPr>
              <a:t>, Town of Patterson</a:t>
            </a:r>
          </a:p>
          <a:p>
            <a:pPr marL="1081278" lvl="2" indent="-342900">
              <a:buFont typeface="Courier New" pitchFamily="49" charset="0"/>
              <a:buChar char="o"/>
            </a:pPr>
            <a:r>
              <a:rPr lang="en-US" sz="2000" i="1" dirty="0">
                <a:latin typeface="+mj-lt"/>
              </a:rPr>
              <a:t>Patterson Town Board</a:t>
            </a:r>
          </a:p>
          <a:p>
            <a:pPr marL="1081278" lvl="2" indent="-342900">
              <a:buFont typeface="Courier New" pitchFamily="49" charset="0"/>
              <a:buChar char="o"/>
            </a:pPr>
            <a:r>
              <a:rPr lang="en-US" sz="2000" i="1" dirty="0">
                <a:latin typeface="+mj-lt"/>
              </a:rPr>
              <a:t>Tony Hay</a:t>
            </a:r>
          </a:p>
          <a:p>
            <a:pPr marL="738378" lvl="2" indent="0">
              <a:spcBef>
                <a:spcPts val="0"/>
              </a:spcBef>
              <a:buNone/>
            </a:pPr>
            <a:r>
              <a:rPr lang="en-US" sz="1400" i="1" dirty="0">
                <a:latin typeface="+mj-lt"/>
              </a:rPr>
              <a:t>	    Supervisor, Town of Southeast</a:t>
            </a:r>
          </a:p>
          <a:p>
            <a:pPr marL="1081278" lvl="2" indent="-342900">
              <a:buFont typeface="Courier New" pitchFamily="49" charset="0"/>
              <a:buChar char="o"/>
            </a:pPr>
            <a:r>
              <a:rPr lang="en-US" sz="2000" i="1" dirty="0">
                <a:latin typeface="+mj-lt"/>
              </a:rPr>
              <a:t>Southeast Town </a:t>
            </a:r>
            <a:r>
              <a:rPr lang="en-US" sz="2000" i="1" dirty="0" smtClean="0">
                <a:latin typeface="+mj-lt"/>
              </a:rPr>
              <a:t>Board</a:t>
            </a:r>
            <a:endParaRPr lang="en-US" sz="2000" i="1" dirty="0">
              <a:latin typeface="+mj-lt"/>
            </a:endParaRPr>
          </a:p>
        </p:txBody>
      </p:sp>
    </p:spTree>
    <p:extLst>
      <p:ext uri="{BB962C8B-B14F-4D97-AF65-F5344CB8AC3E}">
        <p14:creationId xmlns:p14="http://schemas.microsoft.com/office/powerpoint/2010/main" val="4846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425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4750"/>
                            </p:stCondLst>
                            <p:childTnLst>
                              <p:par>
                                <p:cTn id="33" presetID="10" presetClass="entr" presetSubtype="0" fill="hold" grpId="0" nodeType="afterEffect">
                                  <p:stCondLst>
                                    <p:cond delay="25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6000"/>
                            </p:stCondLst>
                            <p:childTnLst>
                              <p:par>
                                <p:cTn id="41" presetID="10" presetClass="entr" presetSubtype="0" fill="hold" grpId="0" nodeType="afterEffect">
                                  <p:stCondLst>
                                    <p:cond delay="25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par>
                          <p:cTn id="44" fill="hold">
                            <p:stCondLst>
                              <p:cond delay="6750"/>
                            </p:stCondLst>
                            <p:childTnLst>
                              <p:par>
                                <p:cTn id="45" presetID="10" presetClass="entr" presetSubtype="0" fill="hold" grpId="0" nodeType="after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par>
                          <p:cTn id="48" fill="hold">
                            <p:stCondLst>
                              <p:cond delay="7250"/>
                            </p:stCondLst>
                            <p:childTnLst>
                              <p:par>
                                <p:cTn id="49" presetID="10" presetClass="entr" presetSubtype="0" fill="hold" grpId="0" nodeType="afterEffect">
                                  <p:stCondLst>
                                    <p:cond delay="250"/>
                                  </p:stCondLst>
                                  <p:childTnLst>
                                    <p:set>
                                      <p:cBhvr>
                                        <p:cTn id="50" dur="1" fill="hold">
                                          <p:stCondLst>
                                            <p:cond delay="0"/>
                                          </p:stCondLst>
                                        </p:cTn>
                                        <p:tgtEl>
                                          <p:spTgt spid="4">
                                            <p:txEl>
                                              <p:pRg st="12" end="12"/>
                                            </p:txEl>
                                          </p:spTgt>
                                        </p:tgtEl>
                                        <p:attrNameLst>
                                          <p:attrName>style.visibility</p:attrName>
                                        </p:attrNameLst>
                                      </p:cBhvr>
                                      <p:to>
                                        <p:strVal val="visible"/>
                                      </p:to>
                                    </p:set>
                                    <p:animEffect transition="in" filter="fade">
                                      <p:cBhvr>
                                        <p:cTn id="51" dur="500"/>
                                        <p:tgtEl>
                                          <p:spTgt spid="4">
                                            <p:txEl>
                                              <p:pRg st="12" end="12"/>
                                            </p:txEl>
                                          </p:spTgt>
                                        </p:tgtEl>
                                      </p:cBhvr>
                                    </p:animEffect>
                                  </p:childTnLst>
                                </p:cTn>
                              </p:par>
                            </p:childTnLst>
                          </p:cTn>
                        </p:par>
                        <p:par>
                          <p:cTn id="52" fill="hold">
                            <p:stCondLst>
                              <p:cond delay="8000"/>
                            </p:stCondLst>
                            <p:childTnLst>
                              <p:par>
                                <p:cTn id="53" presetID="10" presetClass="entr" presetSubtype="0" fill="hold" grpId="0" nodeType="after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animEffect transition="in" filter="fade">
                                      <p:cBhvr>
                                        <p:cTn id="55" dur="500"/>
                                        <p:tgtEl>
                                          <p:spTgt spid="4">
                                            <p:txEl>
                                              <p:pRg st="13" end="13"/>
                                            </p:txEl>
                                          </p:spTgt>
                                        </p:tgtEl>
                                      </p:cBhvr>
                                    </p:animEffect>
                                  </p:childTnLst>
                                </p:cTn>
                              </p:par>
                            </p:childTnLst>
                          </p:cTn>
                        </p:par>
                        <p:par>
                          <p:cTn id="56" fill="hold">
                            <p:stCondLst>
                              <p:cond delay="8500"/>
                            </p:stCondLst>
                            <p:childTnLst>
                              <p:par>
                                <p:cTn id="57" presetID="10" presetClass="entr" presetSubtype="0" fill="hold" grpId="0" nodeType="afterEffect">
                                  <p:stCondLst>
                                    <p:cond delay="250"/>
                                  </p:stCondLst>
                                  <p:childTnLst>
                                    <p:set>
                                      <p:cBhvr>
                                        <p:cTn id="58" dur="1" fill="hold">
                                          <p:stCondLst>
                                            <p:cond delay="0"/>
                                          </p:stCondLst>
                                        </p:cTn>
                                        <p:tgtEl>
                                          <p:spTgt spid="4">
                                            <p:txEl>
                                              <p:pRg st="14" end="14"/>
                                            </p:txEl>
                                          </p:spTgt>
                                        </p:tgtEl>
                                        <p:attrNameLst>
                                          <p:attrName>style.visibility</p:attrName>
                                        </p:attrNameLst>
                                      </p:cBhvr>
                                      <p:to>
                                        <p:strVal val="visible"/>
                                      </p:to>
                                    </p:set>
                                    <p:animEffect transition="in" filter="fade">
                                      <p:cBhvr>
                                        <p:cTn id="59" dur="500"/>
                                        <p:tgtEl>
                                          <p:spTgt spid="4">
                                            <p:txEl>
                                              <p:pRg st="14" end="14"/>
                                            </p:txEl>
                                          </p:spTgt>
                                        </p:tgtEl>
                                      </p:cBhvr>
                                    </p:animEffect>
                                  </p:childTnLst>
                                </p:cTn>
                              </p:par>
                            </p:childTnLst>
                          </p:cTn>
                        </p:par>
                        <p:par>
                          <p:cTn id="60" fill="hold">
                            <p:stCondLst>
                              <p:cond delay="9250"/>
                            </p:stCondLst>
                            <p:childTnLst>
                              <p:par>
                                <p:cTn id="61" presetID="10" presetClass="entr" presetSubtype="0" fill="hold" grpId="0" nodeType="afterEffect">
                                  <p:stCondLst>
                                    <p:cond delay="250"/>
                                  </p:stCondLst>
                                  <p:childTnLst>
                                    <p:set>
                                      <p:cBhvr>
                                        <p:cTn id="62" dur="1" fill="hold">
                                          <p:stCondLst>
                                            <p:cond delay="0"/>
                                          </p:stCondLst>
                                        </p:cTn>
                                        <p:tgtEl>
                                          <p:spTgt spid="4">
                                            <p:txEl>
                                              <p:pRg st="15" end="15"/>
                                            </p:txEl>
                                          </p:spTgt>
                                        </p:tgtEl>
                                        <p:attrNameLst>
                                          <p:attrName>style.visibility</p:attrName>
                                        </p:attrNameLst>
                                      </p:cBhvr>
                                      <p:to>
                                        <p:strVal val="visible"/>
                                      </p:to>
                                    </p:set>
                                    <p:animEffect transition="in" filter="fade">
                                      <p:cBhvr>
                                        <p:cTn id="63" dur="500"/>
                                        <p:tgtEl>
                                          <p:spTgt spid="4">
                                            <p:txEl>
                                              <p:pRg st="15" end="15"/>
                                            </p:txEl>
                                          </p:spTgt>
                                        </p:tgtEl>
                                      </p:cBhvr>
                                    </p:animEffect>
                                  </p:childTnLst>
                                </p:cTn>
                              </p:par>
                            </p:childTnLst>
                          </p:cTn>
                        </p:par>
                        <p:par>
                          <p:cTn id="64" fill="hold">
                            <p:stCondLst>
                              <p:cond delay="10000"/>
                            </p:stCondLst>
                            <p:childTnLst>
                              <p:par>
                                <p:cTn id="65" presetID="10" presetClass="entr" presetSubtype="0" fill="hold" grpId="0" nodeType="afterEffect">
                                  <p:stCondLst>
                                    <p:cond delay="0"/>
                                  </p:stCondLst>
                                  <p:childTnLst>
                                    <p:set>
                                      <p:cBhvr>
                                        <p:cTn id="66" dur="1" fill="hold">
                                          <p:stCondLst>
                                            <p:cond delay="0"/>
                                          </p:stCondLst>
                                        </p:cTn>
                                        <p:tgtEl>
                                          <p:spTgt spid="4">
                                            <p:txEl>
                                              <p:pRg st="16" end="16"/>
                                            </p:txEl>
                                          </p:spTgt>
                                        </p:tgtEl>
                                        <p:attrNameLst>
                                          <p:attrName>style.visibility</p:attrName>
                                        </p:attrNameLst>
                                      </p:cBhvr>
                                      <p:to>
                                        <p:strVal val="visible"/>
                                      </p:to>
                                    </p:set>
                                    <p:animEffect transition="in" filter="fade">
                                      <p:cBhvr>
                                        <p:cTn id="67" dur="500"/>
                                        <p:tgtEl>
                                          <p:spTgt spid="4">
                                            <p:txEl>
                                              <p:pRg st="16" end="16"/>
                                            </p:txEl>
                                          </p:spTgt>
                                        </p:tgtEl>
                                      </p:cBhvr>
                                    </p:animEffect>
                                  </p:childTnLst>
                                </p:cTn>
                              </p:par>
                            </p:childTnLst>
                          </p:cTn>
                        </p:par>
                        <p:par>
                          <p:cTn id="68" fill="hold">
                            <p:stCondLst>
                              <p:cond delay="10500"/>
                            </p:stCondLst>
                            <p:childTnLst>
                              <p:par>
                                <p:cTn id="69" presetID="10" presetClass="entr" presetSubtype="0" fill="hold" grpId="0" nodeType="afterEffect">
                                  <p:stCondLst>
                                    <p:cond delay="250"/>
                                  </p:stCondLst>
                                  <p:childTnLst>
                                    <p:set>
                                      <p:cBhvr>
                                        <p:cTn id="70" dur="1" fill="hold">
                                          <p:stCondLst>
                                            <p:cond delay="0"/>
                                          </p:stCondLst>
                                        </p:cTn>
                                        <p:tgtEl>
                                          <p:spTgt spid="4">
                                            <p:txEl>
                                              <p:pRg st="17" end="17"/>
                                            </p:txEl>
                                          </p:spTgt>
                                        </p:tgtEl>
                                        <p:attrNameLst>
                                          <p:attrName>style.visibility</p:attrName>
                                        </p:attrNameLst>
                                      </p:cBhvr>
                                      <p:to>
                                        <p:strVal val="visible"/>
                                      </p:to>
                                    </p:set>
                                    <p:animEffect transition="in" filter="fade">
                                      <p:cBhvr>
                                        <p:cTn id="71" dur="500"/>
                                        <p:tgtEl>
                                          <p:spTgt spid="4">
                                            <p:txEl>
                                              <p:pRg st="17" end="17"/>
                                            </p:txEl>
                                          </p:spTgt>
                                        </p:tgtEl>
                                      </p:cBhvr>
                                    </p:animEffect>
                                  </p:childTnLst>
                                </p:cTn>
                              </p:par>
                            </p:childTnLst>
                          </p:cTn>
                        </p:par>
                        <p:par>
                          <p:cTn id="72" fill="hold">
                            <p:stCondLst>
                              <p:cond delay="11250"/>
                            </p:stCondLst>
                            <p:childTnLst>
                              <p:par>
                                <p:cTn id="73" presetID="10" presetClass="entr" presetSubtype="0" fill="hold" grpId="0" nodeType="afterEffect">
                                  <p:stCondLst>
                                    <p:cond delay="250"/>
                                  </p:stCondLst>
                                  <p:childTnLst>
                                    <p:set>
                                      <p:cBhvr>
                                        <p:cTn id="74" dur="1" fill="hold">
                                          <p:stCondLst>
                                            <p:cond delay="0"/>
                                          </p:stCondLst>
                                        </p:cTn>
                                        <p:tgtEl>
                                          <p:spTgt spid="4">
                                            <p:txEl>
                                              <p:pRg st="18" end="18"/>
                                            </p:txEl>
                                          </p:spTgt>
                                        </p:tgtEl>
                                        <p:attrNameLst>
                                          <p:attrName>style.visibility</p:attrName>
                                        </p:attrNameLst>
                                      </p:cBhvr>
                                      <p:to>
                                        <p:strVal val="visible"/>
                                      </p:to>
                                    </p:set>
                                    <p:animEffect transition="in" filter="fade">
                                      <p:cBhvr>
                                        <p:cTn id="75" dur="500"/>
                                        <p:tgtEl>
                                          <p:spTgt spid="4">
                                            <p:txEl>
                                              <p:pRg st="18" end="18"/>
                                            </p:txEl>
                                          </p:spTgt>
                                        </p:tgtEl>
                                      </p:cBhvr>
                                    </p:animEffect>
                                  </p:childTnLst>
                                </p:cTn>
                              </p:par>
                            </p:childTnLst>
                          </p:cTn>
                        </p:par>
                        <p:par>
                          <p:cTn id="76" fill="hold">
                            <p:stCondLst>
                              <p:cond delay="12000"/>
                            </p:stCondLst>
                            <p:childTnLst>
                              <p:par>
                                <p:cTn id="77" presetID="10" presetClass="entr" presetSubtype="0" fill="hold" grpId="0" nodeType="afterEffect">
                                  <p:stCondLst>
                                    <p:cond delay="0"/>
                                  </p:stCondLst>
                                  <p:childTnLst>
                                    <p:set>
                                      <p:cBhvr>
                                        <p:cTn id="78" dur="1" fill="hold">
                                          <p:stCondLst>
                                            <p:cond delay="0"/>
                                          </p:stCondLst>
                                        </p:cTn>
                                        <p:tgtEl>
                                          <p:spTgt spid="4">
                                            <p:txEl>
                                              <p:pRg st="19" end="19"/>
                                            </p:txEl>
                                          </p:spTgt>
                                        </p:tgtEl>
                                        <p:attrNameLst>
                                          <p:attrName>style.visibility</p:attrName>
                                        </p:attrNameLst>
                                      </p:cBhvr>
                                      <p:to>
                                        <p:strVal val="visible"/>
                                      </p:to>
                                    </p:set>
                                    <p:animEffect transition="in" filter="fade">
                                      <p:cBhvr>
                                        <p:cTn id="79" dur="500"/>
                                        <p:tgtEl>
                                          <p:spTgt spid="4">
                                            <p:txEl>
                                              <p:pRg st="19" end="19"/>
                                            </p:txEl>
                                          </p:spTgt>
                                        </p:tgtEl>
                                      </p:cBhvr>
                                    </p:animEffect>
                                  </p:childTnLst>
                                </p:cTn>
                              </p:par>
                            </p:childTnLst>
                          </p:cTn>
                        </p:par>
                        <p:par>
                          <p:cTn id="80" fill="hold">
                            <p:stCondLst>
                              <p:cond delay="12500"/>
                            </p:stCondLst>
                            <p:childTnLst>
                              <p:par>
                                <p:cTn id="81" presetID="10" presetClass="entr" presetSubtype="0" fill="hold" grpId="0" nodeType="afterEffect">
                                  <p:stCondLst>
                                    <p:cond delay="250"/>
                                  </p:stCondLst>
                                  <p:childTnLst>
                                    <p:set>
                                      <p:cBhvr>
                                        <p:cTn id="82" dur="1" fill="hold">
                                          <p:stCondLst>
                                            <p:cond delay="0"/>
                                          </p:stCondLst>
                                        </p:cTn>
                                        <p:tgtEl>
                                          <p:spTgt spid="4">
                                            <p:txEl>
                                              <p:pRg st="20" end="20"/>
                                            </p:txEl>
                                          </p:spTgt>
                                        </p:tgtEl>
                                        <p:attrNameLst>
                                          <p:attrName>style.visibility</p:attrName>
                                        </p:attrNameLst>
                                      </p:cBhvr>
                                      <p:to>
                                        <p:strVal val="visible"/>
                                      </p:to>
                                    </p:set>
                                    <p:animEffect transition="in" filter="fade">
                                      <p:cBhvr>
                                        <p:cTn id="83" dur="500"/>
                                        <p:tgtEl>
                                          <p:spTgt spid="4">
                                            <p:txEl>
                                              <p:pRg st="20" end="20"/>
                                            </p:txEl>
                                          </p:spTgt>
                                        </p:tgtEl>
                                      </p:cBhvr>
                                    </p:animEffect>
                                  </p:childTnLst>
                                </p:cTn>
                              </p:par>
                            </p:childTnLst>
                          </p:cTn>
                        </p:par>
                        <p:par>
                          <p:cTn id="84" fill="hold">
                            <p:stCondLst>
                              <p:cond delay="13250"/>
                            </p:stCondLst>
                            <p:childTnLst>
                              <p:par>
                                <p:cTn id="85" presetID="10" presetClass="entr" presetSubtype="0" fill="hold" grpId="0" nodeType="afterEffect">
                                  <p:stCondLst>
                                    <p:cond delay="250"/>
                                  </p:stCondLst>
                                  <p:childTnLst>
                                    <p:set>
                                      <p:cBhvr>
                                        <p:cTn id="86" dur="1" fill="hold">
                                          <p:stCondLst>
                                            <p:cond delay="0"/>
                                          </p:stCondLst>
                                        </p:cTn>
                                        <p:tgtEl>
                                          <p:spTgt spid="4">
                                            <p:txEl>
                                              <p:pRg st="21" end="21"/>
                                            </p:txEl>
                                          </p:spTgt>
                                        </p:tgtEl>
                                        <p:attrNameLst>
                                          <p:attrName>style.visibility</p:attrName>
                                        </p:attrNameLst>
                                      </p:cBhvr>
                                      <p:to>
                                        <p:strVal val="visible"/>
                                      </p:to>
                                    </p:set>
                                    <p:animEffect transition="in" filter="fade">
                                      <p:cBhvr>
                                        <p:cTn id="87" dur="500"/>
                                        <p:tgtEl>
                                          <p:spTgt spid="4">
                                            <p:txEl>
                                              <p:pRg st="21" end="21"/>
                                            </p:txEl>
                                          </p:spTgt>
                                        </p:tgtEl>
                                      </p:cBhvr>
                                    </p:animEffect>
                                  </p:childTnLst>
                                </p:cTn>
                              </p:par>
                            </p:childTnLst>
                          </p:cTn>
                        </p:par>
                        <p:par>
                          <p:cTn id="88" fill="hold">
                            <p:stCondLst>
                              <p:cond delay="14000"/>
                            </p:stCondLst>
                            <p:childTnLst>
                              <p:par>
                                <p:cTn id="89" presetID="10" presetClass="entr" presetSubtype="0" fill="hold" grpId="0" nodeType="afterEffect">
                                  <p:stCondLst>
                                    <p:cond delay="0"/>
                                  </p:stCondLst>
                                  <p:childTnLst>
                                    <p:set>
                                      <p:cBhvr>
                                        <p:cTn id="90" dur="1" fill="hold">
                                          <p:stCondLst>
                                            <p:cond delay="0"/>
                                          </p:stCondLst>
                                        </p:cTn>
                                        <p:tgtEl>
                                          <p:spTgt spid="4">
                                            <p:txEl>
                                              <p:pRg st="22" end="22"/>
                                            </p:txEl>
                                          </p:spTgt>
                                        </p:tgtEl>
                                        <p:attrNameLst>
                                          <p:attrName>style.visibility</p:attrName>
                                        </p:attrNameLst>
                                      </p:cBhvr>
                                      <p:to>
                                        <p:strVal val="visible"/>
                                      </p:to>
                                    </p:set>
                                    <p:animEffect transition="in" filter="fade">
                                      <p:cBhvr>
                                        <p:cTn id="91" dur="500"/>
                                        <p:tgtEl>
                                          <p:spTgt spid="4">
                                            <p:txEl>
                                              <p:pRg st="22" end="22"/>
                                            </p:txEl>
                                          </p:spTgt>
                                        </p:tgtEl>
                                      </p:cBhvr>
                                    </p:animEffect>
                                  </p:childTnLst>
                                </p:cTn>
                              </p:par>
                            </p:childTnLst>
                          </p:cTn>
                        </p:par>
                        <p:par>
                          <p:cTn id="92" fill="hold">
                            <p:stCondLst>
                              <p:cond delay="14500"/>
                            </p:stCondLst>
                            <p:childTnLst>
                              <p:par>
                                <p:cTn id="93" presetID="10" presetClass="entr" presetSubtype="0" fill="hold" grpId="0" nodeType="afterEffect">
                                  <p:stCondLst>
                                    <p:cond delay="250"/>
                                  </p:stCondLst>
                                  <p:childTnLst>
                                    <p:set>
                                      <p:cBhvr>
                                        <p:cTn id="94" dur="1" fill="hold">
                                          <p:stCondLst>
                                            <p:cond delay="0"/>
                                          </p:stCondLst>
                                        </p:cTn>
                                        <p:tgtEl>
                                          <p:spTgt spid="4">
                                            <p:txEl>
                                              <p:pRg st="23" end="23"/>
                                            </p:txEl>
                                          </p:spTgt>
                                        </p:tgtEl>
                                        <p:attrNameLst>
                                          <p:attrName>style.visibility</p:attrName>
                                        </p:attrNameLst>
                                      </p:cBhvr>
                                      <p:to>
                                        <p:strVal val="visible"/>
                                      </p:to>
                                    </p:set>
                                    <p:animEffect transition="in" filter="fade">
                                      <p:cBhvr>
                                        <p:cTn id="95" dur="500"/>
                                        <p:tgtEl>
                                          <p:spTgt spid="4">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876300" y="2209800"/>
            <a:ext cx="7391400" cy="3429000"/>
          </a:xfrm>
        </p:spPr>
        <p:txBody>
          <a:bodyPr>
            <a:normAutofit lnSpcReduction="10000"/>
          </a:bodyPr>
          <a:lstStyle/>
          <a:p>
            <a:pPr marL="550926" indent="-514350"/>
            <a:r>
              <a:rPr lang="en-US" sz="2400" dirty="0" smtClean="0">
                <a:latin typeface="+mj-lt"/>
              </a:rPr>
              <a:t>No Layoffs</a:t>
            </a:r>
          </a:p>
          <a:p>
            <a:pPr marL="550926" indent="-514350"/>
            <a:r>
              <a:rPr lang="en-US" sz="2400" dirty="0" smtClean="0">
                <a:latin typeface="+mj-lt"/>
              </a:rPr>
              <a:t>Early Retirement Incentive Program saved $201k</a:t>
            </a:r>
          </a:p>
          <a:p>
            <a:pPr marL="550926" indent="-514350"/>
            <a:r>
              <a:rPr lang="en-US" sz="2400" dirty="0" smtClean="0">
                <a:latin typeface="+mj-lt"/>
              </a:rPr>
              <a:t>Consolidation of DSS &amp; Law Department Legal Services - $35k  </a:t>
            </a:r>
          </a:p>
          <a:p>
            <a:pPr marL="550926" indent="-514350"/>
            <a:r>
              <a:rPr lang="en-US" sz="2400" dirty="0" smtClean="0">
                <a:latin typeface="+mj-lt"/>
              </a:rPr>
              <a:t>Reduction in Administrative Costs </a:t>
            </a:r>
          </a:p>
          <a:p>
            <a:pPr marL="338328" lvl="1" indent="0">
              <a:spcBef>
                <a:spcPts val="0"/>
              </a:spcBef>
              <a:buNone/>
            </a:pPr>
            <a:r>
              <a:rPr lang="en-US" sz="2400" dirty="0" smtClean="0">
                <a:latin typeface="+mj-lt"/>
              </a:rPr>
              <a:t>	</a:t>
            </a:r>
            <a:r>
              <a:rPr lang="en-US" sz="2000" i="1" dirty="0" smtClean="0">
                <a:latin typeface="+mj-lt"/>
              </a:rPr>
              <a:t>e.g., renegotiated cell phone </a:t>
            </a:r>
            <a:r>
              <a:rPr lang="en-US" sz="2000" i="1" dirty="0" smtClean="0">
                <a:latin typeface="+mj-lt"/>
              </a:rPr>
              <a:t>contract, </a:t>
            </a:r>
          </a:p>
          <a:p>
            <a:pPr marL="338328" lvl="1" indent="0">
              <a:spcBef>
                <a:spcPts val="0"/>
              </a:spcBef>
              <a:buNone/>
            </a:pPr>
            <a:r>
              <a:rPr lang="en-US" sz="2400" i="1" dirty="0">
                <a:latin typeface="+mj-lt"/>
              </a:rPr>
              <a:t>	 </a:t>
            </a:r>
            <a:r>
              <a:rPr lang="en-US" sz="2400" i="1" dirty="0" smtClean="0">
                <a:latin typeface="+mj-lt"/>
              </a:rPr>
              <a:t>       </a:t>
            </a:r>
            <a:r>
              <a:rPr lang="en-US" sz="2400" i="1" dirty="0" smtClean="0">
                <a:latin typeface="+mj-lt"/>
              </a:rPr>
              <a:t>P</a:t>
            </a:r>
            <a:r>
              <a:rPr lang="en-US" sz="1400" i="1" dirty="0" smtClean="0">
                <a:latin typeface="+mj-lt"/>
              </a:rPr>
              <a:t>utnam </a:t>
            </a:r>
            <a:r>
              <a:rPr lang="en-US" sz="2400" i="1" dirty="0" smtClean="0">
                <a:latin typeface="+mj-lt"/>
              </a:rPr>
              <a:t>I</a:t>
            </a:r>
            <a:r>
              <a:rPr lang="en-US" sz="1400" i="1" dirty="0" smtClean="0">
                <a:latin typeface="+mj-lt"/>
              </a:rPr>
              <a:t>nvests In </a:t>
            </a:r>
            <a:r>
              <a:rPr lang="en-US" sz="2400" i="1" dirty="0" smtClean="0">
                <a:latin typeface="+mj-lt"/>
              </a:rPr>
              <a:t>L</a:t>
            </a:r>
            <a:r>
              <a:rPr lang="en-US" sz="1400" i="1" dirty="0" smtClean="0">
                <a:latin typeface="+mj-lt"/>
              </a:rPr>
              <a:t>eaders </a:t>
            </a:r>
            <a:r>
              <a:rPr lang="en-US" sz="2400" i="1" dirty="0" smtClean="0">
                <a:latin typeface="+mj-lt"/>
              </a:rPr>
              <a:t>O</a:t>
            </a:r>
            <a:r>
              <a:rPr lang="en-US" sz="1400" i="1" dirty="0" smtClean="0">
                <a:latin typeface="+mj-lt"/>
              </a:rPr>
              <a:t>f </a:t>
            </a:r>
            <a:r>
              <a:rPr lang="en-US" sz="2400" i="1" dirty="0" smtClean="0">
                <a:latin typeface="+mj-lt"/>
              </a:rPr>
              <a:t>T</a:t>
            </a:r>
            <a:r>
              <a:rPr lang="en-US" sz="1400" i="1" dirty="0" smtClean="0">
                <a:latin typeface="+mj-lt"/>
              </a:rPr>
              <a:t>omorrow</a:t>
            </a:r>
            <a:endParaRPr lang="en-US" sz="1400" i="1" dirty="0" smtClean="0">
              <a:latin typeface="+mj-lt"/>
            </a:endParaRPr>
          </a:p>
          <a:p>
            <a:pPr marL="550926" indent="-514350"/>
            <a:r>
              <a:rPr lang="en-US" sz="2400" dirty="0" smtClean="0">
                <a:latin typeface="+mj-lt"/>
              </a:rPr>
              <a:t>Limited Motor Vehicle and Equipment Purchases</a:t>
            </a:r>
            <a:endParaRPr lang="en-US" sz="2400" dirty="0">
              <a:latin typeface="+mj-lt"/>
            </a:endParaRPr>
          </a:p>
          <a:p>
            <a:pPr marL="550926" indent="-514350"/>
            <a:r>
              <a:rPr lang="en-US" sz="2400" dirty="0" smtClean="0">
                <a:latin typeface="+mj-lt"/>
              </a:rPr>
              <a:t>Establishing </a:t>
            </a:r>
            <a:r>
              <a:rPr lang="en-US" sz="2400" dirty="0">
                <a:latin typeface="+mj-lt"/>
              </a:rPr>
              <a:t>a </a:t>
            </a:r>
            <a:r>
              <a:rPr lang="en-US" sz="2400" dirty="0" smtClean="0">
                <a:latin typeface="+mj-lt"/>
              </a:rPr>
              <a:t>Capital Projects Reserve Fund</a:t>
            </a:r>
            <a:endParaRPr lang="en-US" sz="2400" dirty="0">
              <a:latin typeface="+mj-lt"/>
            </a:endParaRPr>
          </a:p>
        </p:txBody>
      </p:sp>
      <p:sp>
        <p:nvSpPr>
          <p:cNvPr id="5" name="Title 1"/>
          <p:cNvSpPr txBox="1">
            <a:spLocks/>
          </p:cNvSpPr>
          <p:nvPr/>
        </p:nvSpPr>
        <p:spPr>
          <a:xfrm>
            <a:off x="304800" y="986286"/>
            <a:ext cx="8534400" cy="1071114"/>
          </a:xfrm>
          <a:prstGeom prst="rect">
            <a:avLst/>
          </a:prstGeom>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US" sz="3600" dirty="0" smtClean="0"/>
              <a:t>Operating Expense Initiatives – Maximizing our assets – Optimizing our resources</a:t>
            </a:r>
          </a:p>
        </p:txBody>
      </p:sp>
    </p:spTree>
    <p:extLst>
      <p:ext uri="{BB962C8B-B14F-4D97-AF65-F5344CB8AC3E}">
        <p14:creationId xmlns:p14="http://schemas.microsoft.com/office/powerpoint/2010/main" val="284419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250"/>
                            </p:stCondLst>
                            <p:childTnLst>
                              <p:par>
                                <p:cTn id="13" presetID="10" presetClass="entr" presetSubtype="0" fill="hold" grpId="0" nodeType="after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3750"/>
                            </p:stCondLst>
                            <p:childTnLst>
                              <p:par>
                                <p:cTn id="17" presetID="10" presetClass="entr" presetSubtype="0" fill="hold" grpId="0" nodeType="afterEffect">
                                  <p:stCondLst>
                                    <p:cond delay="10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5250"/>
                            </p:stCondLst>
                            <p:childTnLst>
                              <p:par>
                                <p:cTn id="21" presetID="10" presetClass="entr" presetSubtype="0" fill="hold" grpId="0" nodeType="afterEffect">
                                  <p:stCondLst>
                                    <p:cond delay="10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6750"/>
                            </p:stCondLst>
                            <p:childTnLst>
                              <p:par>
                                <p:cTn id="25" presetID="10" presetClass="entr" presetSubtype="0" fill="hold" grpId="0" nodeType="afterEffect">
                                  <p:stCondLst>
                                    <p:cond delay="10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8250"/>
                            </p:stCondLst>
                            <p:childTnLst>
                              <p:par>
                                <p:cTn id="29" presetID="10" presetClass="entr" presetSubtype="0" fill="hold" grpId="0" nodeType="afterEffect">
                                  <p:stCondLst>
                                    <p:cond delay="100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9750"/>
                            </p:stCondLst>
                            <p:childTnLst>
                              <p:par>
                                <p:cTn id="33" presetID="10" presetClass="entr" presetSubtype="0" fill="hold" grpId="0" nodeType="afterEffect">
                                  <p:stCondLst>
                                    <p:cond delay="100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90600"/>
            <a:ext cx="8229600" cy="1143000"/>
          </a:xfrm>
        </p:spPr>
        <p:txBody>
          <a:bodyPr>
            <a:normAutofit fontScale="90000"/>
          </a:bodyPr>
          <a:lstStyle/>
          <a:p>
            <a:r>
              <a:rPr lang="en-US" dirty="0" smtClean="0"/>
              <a:t>Special Meeting Of The</a:t>
            </a:r>
            <a:br>
              <a:rPr lang="en-US" dirty="0" smtClean="0"/>
            </a:br>
            <a:r>
              <a:rPr lang="en-US" dirty="0" smtClean="0"/>
              <a:t>Putnam County Legislature</a:t>
            </a:r>
            <a:endParaRPr lang="en-US" dirty="0"/>
          </a:p>
        </p:txBody>
      </p:sp>
      <p:sp>
        <p:nvSpPr>
          <p:cNvPr id="3" name="Content Placeholder 2"/>
          <p:cNvSpPr>
            <a:spLocks noGrp="1"/>
          </p:cNvSpPr>
          <p:nvPr>
            <p:ph idx="1"/>
          </p:nvPr>
        </p:nvSpPr>
        <p:spPr>
          <a:xfrm>
            <a:off x="457200" y="2590800"/>
            <a:ext cx="8229600" cy="914400"/>
          </a:xfrm>
        </p:spPr>
        <p:txBody>
          <a:bodyPr/>
          <a:lstStyle/>
          <a:p>
            <a:r>
              <a:rPr lang="en-US" dirty="0" smtClean="0"/>
              <a:t>Pledge of Allegiance</a:t>
            </a:r>
          </a:p>
        </p:txBody>
      </p:sp>
      <p:pic>
        <p:nvPicPr>
          <p:cNvPr id="1026" name="Picture 2" descr="http://htmlgiant.com/wp-content/uploads/2010/04/american-fla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17" y="1066800"/>
            <a:ext cx="6936366"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01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xit" presetSubtype="0" fill="hold" nodeType="withEffect">
                                  <p:stCondLst>
                                    <p:cond delay="3000"/>
                                  </p:stCondLst>
                                  <p:childTnLst>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10" presetClass="entr" presetSubtype="0" fill="hold" nodeType="withEffect">
                                  <p:stCondLst>
                                    <p:cond delay="300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6250" y="990600"/>
            <a:ext cx="8191500" cy="838200"/>
          </a:xfrm>
        </p:spPr>
        <p:txBody>
          <a:bodyPr>
            <a:noAutofit/>
          </a:bodyPr>
          <a:lstStyle/>
          <a:p>
            <a:r>
              <a:rPr lang="en-US" sz="3600" b="1" dirty="0" smtClean="0">
                <a:latin typeface="+mj-lt"/>
              </a:rPr>
              <a:t>Outside Agencies – Level Funding</a:t>
            </a:r>
            <a:endParaRPr lang="en-US" sz="3600" dirty="0">
              <a:latin typeface="+mj-lt"/>
            </a:endParaRPr>
          </a:p>
        </p:txBody>
      </p:sp>
      <p:sp>
        <p:nvSpPr>
          <p:cNvPr id="4" name="Content Placeholder 3"/>
          <p:cNvSpPr>
            <a:spLocks noGrp="1"/>
          </p:cNvSpPr>
          <p:nvPr>
            <p:ph sz="quarter" idx="4294967295"/>
          </p:nvPr>
        </p:nvSpPr>
        <p:spPr>
          <a:xfrm>
            <a:off x="723900" y="1828800"/>
            <a:ext cx="8115300" cy="4191000"/>
          </a:xfrm>
        </p:spPr>
        <p:txBody>
          <a:bodyPr>
            <a:normAutofit/>
          </a:bodyPr>
          <a:lstStyle/>
          <a:p>
            <a:r>
              <a:rPr lang="en-US" sz="3000" dirty="0" smtClean="0">
                <a:latin typeface="+mj-lt"/>
              </a:rPr>
              <a:t>For Example</a:t>
            </a:r>
          </a:p>
          <a:p>
            <a:pPr lvl="1"/>
            <a:r>
              <a:rPr lang="en-US" dirty="0" smtClean="0">
                <a:latin typeface="+mj-lt"/>
              </a:rPr>
              <a:t>Cornell Cooperative Extension</a:t>
            </a:r>
          </a:p>
          <a:p>
            <a:pPr lvl="1"/>
            <a:r>
              <a:rPr lang="en-US" dirty="0" smtClean="0">
                <a:latin typeface="+mj-lt"/>
              </a:rPr>
              <a:t>Putnam County Humane Society</a:t>
            </a:r>
          </a:p>
          <a:p>
            <a:pPr lvl="1"/>
            <a:r>
              <a:rPr lang="en-US" dirty="0" smtClean="0">
                <a:latin typeface="+mj-lt"/>
              </a:rPr>
              <a:t>Putnam History Museum</a:t>
            </a:r>
          </a:p>
          <a:p>
            <a:pPr lvl="1"/>
            <a:r>
              <a:rPr lang="en-US" dirty="0" smtClean="0">
                <a:latin typeface="+mj-lt"/>
              </a:rPr>
              <a:t>Southeast Museum</a:t>
            </a:r>
          </a:p>
          <a:p>
            <a:pPr lvl="1"/>
            <a:r>
              <a:rPr lang="en-US" dirty="0" smtClean="0">
                <a:latin typeface="+mj-lt"/>
              </a:rPr>
              <a:t>Putnam Arts Council</a:t>
            </a:r>
          </a:p>
          <a:p>
            <a:pPr lvl="1"/>
            <a:r>
              <a:rPr lang="en-US" dirty="0" smtClean="0">
                <a:latin typeface="+mj-lt"/>
              </a:rPr>
              <a:t>Westchester/Putnam Women’s Resource Center</a:t>
            </a:r>
          </a:p>
          <a:p>
            <a:pPr marL="448056" lvl="1" indent="0">
              <a:buNone/>
            </a:pPr>
            <a:endParaRPr lang="en-US" dirty="0" smtClean="0">
              <a:latin typeface="+mj-lt"/>
            </a:endParaRPr>
          </a:p>
          <a:p>
            <a:pPr marL="448056" lvl="1" indent="0">
              <a:buNone/>
            </a:pPr>
            <a:endParaRPr lang="en-US" dirty="0">
              <a:latin typeface="+mj-lt"/>
            </a:endParaRPr>
          </a:p>
        </p:txBody>
      </p:sp>
    </p:spTree>
    <p:extLst>
      <p:ext uri="{BB962C8B-B14F-4D97-AF65-F5344CB8AC3E}">
        <p14:creationId xmlns:p14="http://schemas.microsoft.com/office/powerpoint/2010/main" val="193960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7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3250"/>
                            </p:stCondLst>
                            <p:childTnLst>
                              <p:par>
                                <p:cTn id="17" presetID="10" presetClass="entr" presetSubtype="0" fill="hold" grpId="0" nodeType="afterEffect">
                                  <p:stCondLst>
                                    <p:cond delay="7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4500"/>
                            </p:stCondLst>
                            <p:childTnLst>
                              <p:par>
                                <p:cTn id="21" presetID="10" presetClass="entr" presetSubtype="0" fill="hold" grpId="0" nodeType="afterEffect">
                                  <p:stCondLst>
                                    <p:cond delay="75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5750"/>
                            </p:stCondLst>
                            <p:childTnLst>
                              <p:par>
                                <p:cTn id="25" presetID="10" presetClass="entr" presetSubtype="0" fill="hold" grpId="0" nodeType="afterEffect">
                                  <p:stCondLst>
                                    <p:cond delay="75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7000"/>
                            </p:stCondLst>
                            <p:childTnLst>
                              <p:par>
                                <p:cTn id="29" presetID="10" presetClass="entr" presetSubtype="0" fill="hold" grpId="0" nodeType="afterEffect">
                                  <p:stCondLst>
                                    <p:cond delay="75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 y="990600"/>
            <a:ext cx="9220200" cy="762000"/>
          </a:xfrm>
        </p:spPr>
        <p:txBody>
          <a:bodyPr>
            <a:noAutofit/>
          </a:bodyPr>
          <a:lstStyle/>
          <a:p>
            <a:r>
              <a:rPr lang="en-US" sz="4200" b="1" dirty="0" smtClean="0"/>
              <a:t>Outside Agencies – Increased Funding</a:t>
            </a:r>
            <a:endParaRPr lang="en-US" sz="4200" dirty="0"/>
          </a:p>
        </p:txBody>
      </p:sp>
      <p:sp>
        <p:nvSpPr>
          <p:cNvPr id="4" name="Content Placeholder 3"/>
          <p:cNvSpPr>
            <a:spLocks noGrp="1"/>
          </p:cNvSpPr>
          <p:nvPr>
            <p:ph sz="quarter" idx="4294967295"/>
          </p:nvPr>
        </p:nvSpPr>
        <p:spPr>
          <a:xfrm>
            <a:off x="723900" y="1828800"/>
            <a:ext cx="7962900" cy="4419600"/>
          </a:xfrm>
        </p:spPr>
        <p:txBody>
          <a:bodyPr>
            <a:normAutofit fontScale="85000" lnSpcReduction="10000"/>
          </a:bodyPr>
          <a:lstStyle/>
          <a:p>
            <a:pPr lvl="1">
              <a:buFont typeface="Arial" pitchFamily="34" charset="0"/>
              <a:buChar char="•"/>
            </a:pPr>
            <a:r>
              <a:rPr lang="en-US" dirty="0" smtClean="0">
                <a:latin typeface="+mj-lt"/>
              </a:rPr>
              <a:t>Libraries – $10k or 2.6% increase on 2013 adopted budget</a:t>
            </a:r>
          </a:p>
          <a:p>
            <a:pPr lvl="2">
              <a:buFont typeface="Courier New" pitchFamily="49" charset="0"/>
              <a:buChar char="o"/>
            </a:pPr>
            <a:r>
              <a:rPr lang="en-US" dirty="0" smtClean="0">
                <a:latin typeface="+mj-lt"/>
              </a:rPr>
              <a:t>This is in recognition that there are increased requirements being placed on our libraries as unemployment levels remain high with continued uncertainty in the near future</a:t>
            </a:r>
          </a:p>
          <a:p>
            <a:pPr lvl="1">
              <a:buFont typeface="Arial" pitchFamily="34" charset="0"/>
              <a:buChar char="•"/>
            </a:pPr>
            <a:r>
              <a:rPr lang="en-US" dirty="0" smtClean="0">
                <a:latin typeface="+mj-lt"/>
              </a:rPr>
              <a:t>PC Tourism - $10k increase for event transportation to increase tourism</a:t>
            </a:r>
          </a:p>
          <a:p>
            <a:pPr lvl="1">
              <a:buFont typeface="Arial" pitchFamily="34" charset="0"/>
              <a:buChar char="•"/>
            </a:pPr>
            <a:r>
              <a:rPr lang="en-US" dirty="0" smtClean="0">
                <a:latin typeface="+mj-lt"/>
              </a:rPr>
              <a:t>PC EDC - $25k increase to promote Putnam County business attraction and job creation</a:t>
            </a:r>
          </a:p>
          <a:p>
            <a:pPr lvl="2">
              <a:buFont typeface="Courier New" pitchFamily="49" charset="0"/>
              <a:buChar char="o"/>
            </a:pPr>
            <a:r>
              <a:rPr lang="en-US" dirty="0" smtClean="0">
                <a:latin typeface="+mj-lt"/>
              </a:rPr>
              <a:t>Retaining Existing Businesses, e.g., Honey Do Men - 50 Jobs</a:t>
            </a:r>
          </a:p>
          <a:p>
            <a:pPr lvl="2">
              <a:buFont typeface="Courier New" pitchFamily="49" charset="0"/>
              <a:buChar char="o"/>
            </a:pPr>
            <a:r>
              <a:rPr lang="en-US" dirty="0" smtClean="0">
                <a:latin typeface="+mj-lt"/>
              </a:rPr>
              <a:t>Attracting New Business, e.g., Bull &amp; Barrel Brew Pub Brewery at the former </a:t>
            </a:r>
            <a:r>
              <a:rPr lang="en-US" dirty="0" err="1" smtClean="0">
                <a:latin typeface="+mj-lt"/>
              </a:rPr>
              <a:t>Sciortino’s</a:t>
            </a:r>
            <a:r>
              <a:rPr lang="en-US" dirty="0" smtClean="0">
                <a:latin typeface="+mj-lt"/>
              </a:rPr>
              <a:t> – $1m Capital Investment &amp; 35 Jobs</a:t>
            </a:r>
            <a:endParaRPr lang="en-US" dirty="0">
              <a:latin typeface="+mj-lt"/>
            </a:endParaRPr>
          </a:p>
        </p:txBody>
      </p:sp>
    </p:spTree>
    <p:extLst>
      <p:ext uri="{BB962C8B-B14F-4D97-AF65-F5344CB8AC3E}">
        <p14:creationId xmlns:p14="http://schemas.microsoft.com/office/powerpoint/2010/main" val="1104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250"/>
                            </p:stCondLst>
                            <p:childTnLst>
                              <p:par>
                                <p:cTn id="13" presetID="10" presetClass="entr" presetSubtype="0" fill="hold" grpId="0" nodeType="afterEffect">
                                  <p:stCondLst>
                                    <p:cond delay="17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12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6250"/>
                            </p:stCondLst>
                            <p:childTnLst>
                              <p:par>
                                <p:cTn id="21" presetID="10" presetClass="entr" presetSubtype="0" fill="hold" grpId="0" nodeType="afterEffect">
                                  <p:stCondLst>
                                    <p:cond delay="15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8250"/>
                            </p:stCondLst>
                            <p:childTnLst>
                              <p:par>
                                <p:cTn id="25" presetID="10" presetClass="entr" presetSubtype="0" fill="hold" grpId="0" nodeType="afterEffect">
                                  <p:stCondLst>
                                    <p:cond delay="15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723900" y="1600200"/>
            <a:ext cx="7696200" cy="4191000"/>
          </a:xfrm>
        </p:spPr>
        <p:txBody>
          <a:bodyPr>
            <a:normAutofit/>
          </a:bodyPr>
          <a:lstStyle/>
          <a:p>
            <a:pPr marL="0" indent="0" algn="ctr">
              <a:buNone/>
            </a:pPr>
            <a:r>
              <a:rPr lang="en-US" sz="3800" dirty="0" smtClean="0">
                <a:latin typeface="+mj-lt"/>
              </a:rPr>
              <a:t>Private Public Partnership </a:t>
            </a:r>
          </a:p>
          <a:p>
            <a:pPr marL="457200" indent="-457200">
              <a:spcBef>
                <a:spcPts val="0"/>
              </a:spcBef>
              <a:buFont typeface="Arial" pitchFamily="34" charset="0"/>
              <a:buChar char="•"/>
            </a:pPr>
            <a:r>
              <a:rPr lang="en-US" sz="2800" dirty="0" smtClean="0">
                <a:latin typeface="+mj-lt"/>
              </a:rPr>
              <a:t>Higher Education Opportunities</a:t>
            </a:r>
          </a:p>
          <a:p>
            <a:pPr marL="758952" lvl="1" indent="-457200">
              <a:spcBef>
                <a:spcPts val="0"/>
              </a:spcBef>
              <a:buFont typeface="Courier New" pitchFamily="49" charset="0"/>
              <a:buChar char="o"/>
            </a:pPr>
            <a:r>
              <a:rPr lang="en-US" sz="2600" dirty="0" smtClean="0">
                <a:latin typeface="+mj-lt"/>
              </a:rPr>
              <a:t>Mercy College</a:t>
            </a:r>
          </a:p>
          <a:p>
            <a:pPr marL="1159002" lvl="2" indent="-457200">
              <a:spcBef>
                <a:spcPts val="0"/>
              </a:spcBef>
              <a:buFont typeface="Courier New" pitchFamily="49" charset="0"/>
              <a:buChar char="o"/>
            </a:pPr>
            <a:r>
              <a:rPr lang="en-US" sz="2200" dirty="0" smtClean="0">
                <a:latin typeface="+mj-lt"/>
              </a:rPr>
              <a:t>Masters Program for Organizational Leadership and Hazardous Mitigation Plan</a:t>
            </a:r>
          </a:p>
          <a:p>
            <a:pPr marL="1159002" lvl="2" indent="-457200">
              <a:spcBef>
                <a:spcPts val="0"/>
              </a:spcBef>
              <a:buFont typeface="Courier New" pitchFamily="49" charset="0"/>
              <a:buChar char="o"/>
            </a:pPr>
            <a:r>
              <a:rPr lang="en-US" sz="2200" dirty="0" smtClean="0">
                <a:latin typeface="+mj-lt"/>
              </a:rPr>
              <a:t>Certificate Program for </a:t>
            </a:r>
            <a:r>
              <a:rPr lang="en-US" sz="2200" dirty="0"/>
              <a:t>Organizational Leadership and Hazardous Mitigation </a:t>
            </a:r>
            <a:r>
              <a:rPr lang="en-US" sz="2200" dirty="0" smtClean="0"/>
              <a:t>Plan </a:t>
            </a:r>
            <a:r>
              <a:rPr lang="en-US" sz="1800" i="1" dirty="0" smtClean="0"/>
              <a:t>(15 credits towards B.S.)</a:t>
            </a:r>
            <a:endParaRPr lang="en-US" sz="1800" i="1" dirty="0"/>
          </a:p>
          <a:p>
            <a:pPr marL="457200" indent="-457200">
              <a:spcBef>
                <a:spcPts val="0"/>
              </a:spcBef>
              <a:buFont typeface="Arial" pitchFamily="34" charset="0"/>
              <a:buChar char="•"/>
            </a:pPr>
            <a:r>
              <a:rPr lang="en-US" sz="2800" dirty="0" smtClean="0">
                <a:latin typeface="+mj-lt"/>
              </a:rPr>
              <a:t>Applied Golf, Home Style Catering &amp; Putnam County Government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36" y="5426015"/>
            <a:ext cx="2956892" cy="100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181600"/>
            <a:ext cx="2708793" cy="118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19100" y="914400"/>
            <a:ext cx="83058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i="1" smtClean="0"/>
              <a:t>Opportunities – Looking Toward the Future</a:t>
            </a:r>
            <a:endParaRPr lang="en-US" sz="3600" i="1" dirty="0"/>
          </a:p>
        </p:txBody>
      </p:sp>
    </p:spTree>
    <p:extLst>
      <p:ext uri="{BB962C8B-B14F-4D97-AF65-F5344CB8AC3E}">
        <p14:creationId xmlns:p14="http://schemas.microsoft.com/office/powerpoint/2010/main" val="181232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1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7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3750"/>
                            </p:stCondLst>
                            <p:childTnLst>
                              <p:par>
                                <p:cTn id="17" presetID="10" presetClass="entr" presetSubtype="0" fill="hold" grpId="0" nodeType="afterEffect">
                                  <p:stCondLst>
                                    <p:cond delay="10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5250"/>
                            </p:stCondLst>
                            <p:childTnLst>
                              <p:par>
                                <p:cTn id="21" presetID="10" presetClass="entr" presetSubtype="0" fill="hold" grpId="0" nodeType="afterEffect">
                                  <p:stCondLst>
                                    <p:cond delay="10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6750"/>
                            </p:stCondLst>
                            <p:childTnLst>
                              <p:par>
                                <p:cTn id="25" presetID="10" presetClass="entr" presetSubtype="0" fill="hold" grpId="0" nodeType="afterEffect">
                                  <p:stCondLst>
                                    <p:cond delay="10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8250"/>
                            </p:stCondLst>
                            <p:childTnLst>
                              <p:par>
                                <p:cTn id="29" presetID="10" presetClass="entr" presetSubtype="0"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500"/>
                                        <p:tgtEl>
                                          <p:spTgt spid="2050"/>
                                        </p:tgtEl>
                                      </p:cBhvr>
                                    </p:animEffect>
                                  </p:childTnLst>
                                </p:cTn>
                              </p:par>
                              <p:par>
                                <p:cTn id="32" presetID="10" presetClass="entr" presetSubtype="0" fill="hold" nodeType="with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fade">
                                      <p:cBhvr>
                                        <p:cTn id="3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9100" y="914400"/>
            <a:ext cx="8305800" cy="685800"/>
          </a:xfrm>
        </p:spPr>
        <p:txBody>
          <a:bodyPr>
            <a:noAutofit/>
          </a:bodyPr>
          <a:lstStyle/>
          <a:p>
            <a:r>
              <a:rPr lang="en-US" sz="3600" b="0" i="1" dirty="0" smtClean="0">
                <a:latin typeface="+mj-lt"/>
              </a:rPr>
              <a:t>Opportunities – Looking Toward the Future</a:t>
            </a:r>
            <a:endParaRPr lang="en-US" sz="3600" b="0" i="1" dirty="0">
              <a:latin typeface="+mj-lt"/>
            </a:endParaRPr>
          </a:p>
        </p:txBody>
      </p:sp>
      <p:sp>
        <p:nvSpPr>
          <p:cNvPr id="4" name="Content Placeholder 3"/>
          <p:cNvSpPr>
            <a:spLocks noGrp="1"/>
          </p:cNvSpPr>
          <p:nvPr>
            <p:ph sz="quarter" idx="4294967295"/>
          </p:nvPr>
        </p:nvSpPr>
        <p:spPr>
          <a:xfrm>
            <a:off x="723900" y="1676400"/>
            <a:ext cx="7696200" cy="3657600"/>
          </a:xfrm>
        </p:spPr>
        <p:txBody>
          <a:bodyPr>
            <a:normAutofit fontScale="77500" lnSpcReduction="20000"/>
          </a:bodyPr>
          <a:lstStyle/>
          <a:p>
            <a:pPr marL="457200" indent="-457200">
              <a:buFont typeface="Arial" pitchFamily="34" charset="0"/>
              <a:buChar char="•"/>
            </a:pPr>
            <a:r>
              <a:rPr lang="en-US" sz="2800" dirty="0" smtClean="0">
                <a:latin typeface="+mj-lt"/>
              </a:rPr>
              <a:t>Putnam County Transportation Advisory Board</a:t>
            </a:r>
          </a:p>
          <a:p>
            <a:pPr marL="457200" indent="-457200">
              <a:buFont typeface="Arial" pitchFamily="34" charset="0"/>
              <a:buChar char="•"/>
            </a:pPr>
            <a:r>
              <a:rPr lang="en-US" sz="2800" dirty="0" smtClean="0">
                <a:latin typeface="+mj-lt"/>
              </a:rPr>
              <a:t>New York State Association of </a:t>
            </a:r>
            <a:r>
              <a:rPr lang="en-US" sz="2800" dirty="0" smtClean="0">
                <a:latin typeface="+mj-lt"/>
              </a:rPr>
              <a:t>Counties</a:t>
            </a:r>
          </a:p>
          <a:p>
            <a:pPr marL="0" indent="0">
              <a:spcBef>
                <a:spcPts val="0"/>
              </a:spcBef>
              <a:buNone/>
            </a:pPr>
            <a:r>
              <a:rPr lang="en-US" sz="2200" dirty="0" smtClean="0">
                <a:latin typeface="+mj-lt"/>
              </a:rPr>
              <a:t>	</a:t>
            </a:r>
            <a:r>
              <a:rPr lang="en-US" sz="2200" i="1" dirty="0" smtClean="0">
                <a:latin typeface="+mj-lt"/>
              </a:rPr>
              <a:t>Board of Directors</a:t>
            </a:r>
            <a:endParaRPr lang="en-US" sz="2200" i="1" dirty="0" smtClean="0">
              <a:latin typeface="+mj-lt"/>
            </a:endParaRPr>
          </a:p>
          <a:p>
            <a:pPr marL="457200" indent="-457200">
              <a:buFont typeface="Arial" pitchFamily="34" charset="0"/>
              <a:buChar char="•"/>
            </a:pPr>
            <a:r>
              <a:rPr lang="en-US" sz="2800" dirty="0" smtClean="0">
                <a:latin typeface="+mj-lt"/>
              </a:rPr>
              <a:t>New York Metropolitan Transportation </a:t>
            </a:r>
            <a:r>
              <a:rPr lang="en-US" sz="2800" dirty="0" smtClean="0">
                <a:latin typeface="+mj-lt"/>
              </a:rPr>
              <a:t>Council (NYMTC)</a:t>
            </a:r>
            <a:endParaRPr lang="en-US" sz="2800" dirty="0" smtClean="0">
              <a:latin typeface="+mj-lt"/>
            </a:endParaRPr>
          </a:p>
          <a:p>
            <a:pPr marL="457200" indent="-457200">
              <a:buFont typeface="Arial" pitchFamily="34" charset="0"/>
              <a:buChar char="•"/>
            </a:pPr>
            <a:r>
              <a:rPr lang="en-US" sz="2800" dirty="0" smtClean="0">
                <a:latin typeface="+mj-lt"/>
              </a:rPr>
              <a:t>Mid-Hudson South Transportation Coordinating </a:t>
            </a:r>
            <a:r>
              <a:rPr lang="en-US" sz="2800" dirty="0" smtClean="0">
                <a:latin typeface="+mj-lt"/>
              </a:rPr>
              <a:t>Committee</a:t>
            </a:r>
          </a:p>
          <a:p>
            <a:pPr marL="0" indent="0">
              <a:buNone/>
            </a:pPr>
            <a:r>
              <a:rPr lang="en-US" sz="2400" i="1" dirty="0" smtClean="0">
                <a:latin typeface="+mj-lt"/>
              </a:rPr>
              <a:t>	Co-Chair</a:t>
            </a:r>
            <a:endParaRPr lang="en-US" sz="2400" i="1" dirty="0" smtClean="0">
              <a:latin typeface="+mj-lt"/>
            </a:endParaRPr>
          </a:p>
          <a:p>
            <a:pPr marL="457200" indent="-457200">
              <a:buFont typeface="Arial" pitchFamily="34" charset="0"/>
              <a:buChar char="•"/>
            </a:pPr>
            <a:r>
              <a:rPr lang="en-US" sz="2800" dirty="0" smtClean="0">
                <a:latin typeface="+mj-lt"/>
              </a:rPr>
              <a:t>Mid-Hudson Regional Economic Development Council</a:t>
            </a:r>
            <a:endParaRPr lang="en-US" sz="2800" dirty="0" smtClean="0">
              <a:latin typeface="+mj-lt"/>
            </a:endParaRPr>
          </a:p>
          <a:p>
            <a:pPr marL="457200" indent="-457200">
              <a:buFont typeface="Arial" pitchFamily="34" charset="0"/>
              <a:buChar char="•"/>
            </a:pPr>
            <a:r>
              <a:rPr lang="en-US" sz="2800" dirty="0" smtClean="0">
                <a:latin typeface="+mj-lt"/>
              </a:rPr>
              <a:t>Hudson Valley Regional Council</a:t>
            </a:r>
          </a:p>
          <a:p>
            <a:pPr marL="857250" lvl="1" indent="-457200">
              <a:buFont typeface="Arial" pitchFamily="34" charset="0"/>
              <a:buChar char="•"/>
            </a:pPr>
            <a:r>
              <a:rPr lang="en-US" sz="2400" dirty="0" smtClean="0">
                <a:latin typeface="+mj-lt"/>
              </a:rPr>
              <a:t>Regional </a:t>
            </a:r>
            <a:r>
              <a:rPr lang="en-US" sz="2400" smtClean="0">
                <a:latin typeface="+mj-lt"/>
              </a:rPr>
              <a:t>Planning </a:t>
            </a:r>
            <a:r>
              <a:rPr lang="en-US" sz="2400" smtClean="0">
                <a:latin typeface="+mj-lt"/>
              </a:rPr>
              <a:t>Consortium</a:t>
            </a:r>
            <a:endParaRPr lang="en-US" sz="2400" dirty="0" smtClean="0">
              <a:latin typeface="+mj-lt"/>
            </a:endParaRPr>
          </a:p>
          <a:p>
            <a:pPr marL="457200" indent="-457200">
              <a:buFont typeface="Arial" pitchFamily="34" charset="0"/>
              <a:buChar char="•"/>
            </a:pPr>
            <a:r>
              <a:rPr lang="en-US" sz="2800" dirty="0" smtClean="0">
                <a:latin typeface="+mj-lt"/>
              </a:rPr>
              <a:t>Tappan Zee Hudson Crossing Project</a:t>
            </a:r>
          </a:p>
          <a:p>
            <a:pPr marL="457200" indent="-457200">
              <a:buFont typeface="Arial" pitchFamily="34" charset="0"/>
              <a:buChar char="•"/>
            </a:pPr>
            <a:r>
              <a:rPr lang="en-US" sz="2800" dirty="0" smtClean="0">
                <a:latin typeface="+mj-lt"/>
              </a:rPr>
              <a:t>Workforce Investment Area Board</a:t>
            </a:r>
          </a:p>
          <a:p>
            <a:pPr marL="457200" indent="-457200">
              <a:buFont typeface="Arial" pitchFamily="34" charset="0"/>
              <a:buChar char="•"/>
            </a:pPr>
            <a:endParaRPr lang="en-US" sz="2800" dirty="0" smtClean="0">
              <a:latin typeface="+mj-lt"/>
            </a:endParaRPr>
          </a:p>
        </p:txBody>
      </p:sp>
      <p:sp>
        <p:nvSpPr>
          <p:cNvPr id="3" name="TextBox 2"/>
          <p:cNvSpPr txBox="1"/>
          <p:nvPr/>
        </p:nvSpPr>
        <p:spPr>
          <a:xfrm>
            <a:off x="609600" y="5181600"/>
            <a:ext cx="8001000" cy="923330"/>
          </a:xfrm>
          <a:prstGeom prst="rect">
            <a:avLst/>
          </a:prstGeom>
          <a:noFill/>
        </p:spPr>
        <p:txBody>
          <a:bodyPr wrap="square" rtlCol="0">
            <a:spAutoFit/>
          </a:bodyPr>
          <a:lstStyle/>
          <a:p>
            <a:pPr algn="ctr"/>
            <a:r>
              <a:rPr lang="en-US" b="1" i="1" dirty="0" smtClean="0"/>
              <a:t>What Does This Mean...  This means that Putnam County has a seat at the table for the first time on many of these important boards.  These are the boards that drive economic development through transportation and infrastructure funding</a:t>
            </a:r>
            <a:endParaRPr lang="en-US" b="1" i="1" dirty="0"/>
          </a:p>
        </p:txBody>
      </p:sp>
    </p:spTree>
    <p:extLst>
      <p:ext uri="{BB962C8B-B14F-4D97-AF65-F5344CB8AC3E}">
        <p14:creationId xmlns:p14="http://schemas.microsoft.com/office/powerpoint/2010/main" val="55405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par>
                          <p:cTn id="15" fill="hold">
                            <p:stCondLst>
                              <p:cond delay="2250"/>
                            </p:stCondLst>
                            <p:childTnLst>
                              <p:par>
                                <p:cTn id="16" presetID="10" presetClass="entr" presetSubtype="0" fill="hold" grpId="0" nodeType="afterEffect">
                                  <p:stCondLst>
                                    <p:cond delay="75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par>
                          <p:cTn id="19" fill="hold">
                            <p:stCondLst>
                              <p:cond delay="3500"/>
                            </p:stCondLst>
                            <p:childTnLst>
                              <p:par>
                                <p:cTn id="20" presetID="10" presetClass="entr" presetSubtype="0" fill="hold" grpId="0" nodeType="afterEffect">
                                  <p:stCondLst>
                                    <p:cond delay="75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4750"/>
                            </p:stCondLst>
                            <p:childTnLst>
                              <p:par>
                                <p:cTn id="27" presetID="10" presetClass="entr" presetSubtype="0" fill="hold" grpId="0" nodeType="afterEffect">
                                  <p:stCondLst>
                                    <p:cond delay="75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par>
                          <p:cTn id="30" fill="hold">
                            <p:stCondLst>
                              <p:cond delay="6000"/>
                            </p:stCondLst>
                            <p:childTnLst>
                              <p:par>
                                <p:cTn id="31" presetID="10" presetClass="entr" presetSubtype="0" fill="hold" grpId="0" nodeType="afterEffect">
                                  <p:stCondLst>
                                    <p:cond delay="75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childTnLst>
                          </p:cTn>
                        </p:par>
                        <p:par>
                          <p:cTn id="37" fill="hold">
                            <p:stCondLst>
                              <p:cond delay="7250"/>
                            </p:stCondLst>
                            <p:childTnLst>
                              <p:par>
                                <p:cTn id="38" presetID="10" presetClass="entr" presetSubtype="0" fill="hold" grpId="0" nodeType="afterEffect">
                                  <p:stCondLst>
                                    <p:cond delay="75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par>
                          <p:cTn id="41" fill="hold">
                            <p:stCondLst>
                              <p:cond delay="8500"/>
                            </p:stCondLst>
                            <p:childTnLst>
                              <p:par>
                                <p:cTn id="42" presetID="10" presetClass="entr" presetSubtype="0" fill="hold" grpId="0" nodeType="afterEffect">
                                  <p:stCondLst>
                                    <p:cond delay="750"/>
                                  </p:stCondLst>
                                  <p:childTnLst>
                                    <p:set>
                                      <p:cBhvr>
                                        <p:cTn id="43" dur="1" fill="hold">
                                          <p:stCondLst>
                                            <p:cond delay="0"/>
                                          </p:stCondLst>
                                        </p:cTn>
                                        <p:tgtEl>
                                          <p:spTgt spid="4">
                                            <p:txEl>
                                              <p:pRg st="10" end="10"/>
                                            </p:txEl>
                                          </p:spTgt>
                                        </p:tgtEl>
                                        <p:attrNameLst>
                                          <p:attrName>style.visibility</p:attrName>
                                        </p:attrNameLst>
                                      </p:cBhvr>
                                      <p:to>
                                        <p:strVal val="visible"/>
                                      </p:to>
                                    </p:set>
                                    <p:animEffect transition="in" filter="fade">
                                      <p:cBhvr>
                                        <p:cTn id="44" dur="500"/>
                                        <p:tgtEl>
                                          <p:spTgt spid="4">
                                            <p:txEl>
                                              <p:pRg st="10" end="10"/>
                                            </p:txEl>
                                          </p:spTgt>
                                        </p:tgtEl>
                                      </p:cBhvr>
                                    </p:animEffect>
                                  </p:childTnLst>
                                </p:cTn>
                              </p:par>
                            </p:childTnLst>
                          </p:cTn>
                        </p:par>
                        <p:par>
                          <p:cTn id="45" fill="hold">
                            <p:stCondLst>
                              <p:cond delay="9750"/>
                            </p:stCondLst>
                            <p:childTnLst>
                              <p:par>
                                <p:cTn id="46" presetID="42" presetClass="entr" presetSubtype="0" fill="hold" grpId="0" nodeType="afterEffect">
                                  <p:stCondLst>
                                    <p:cond delay="50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533400" y="1828800"/>
            <a:ext cx="8039100" cy="4191000"/>
          </a:xfrm>
        </p:spPr>
        <p:txBody>
          <a:bodyPr>
            <a:normAutofit fontScale="77500" lnSpcReduction="20000"/>
          </a:bodyPr>
          <a:lstStyle/>
          <a:p>
            <a:pPr marL="0" indent="0">
              <a:buNone/>
            </a:pPr>
            <a:r>
              <a:rPr lang="en-US" sz="3800" dirty="0" smtClean="0">
                <a:latin typeface="+mj-lt"/>
              </a:rPr>
              <a:t>Consolidated Funding Awards</a:t>
            </a:r>
          </a:p>
          <a:p>
            <a:r>
              <a:rPr lang="en-US" sz="3800" dirty="0" smtClean="0">
                <a:latin typeface="+mj-lt"/>
              </a:rPr>
              <a:t>Priority Projects</a:t>
            </a:r>
          </a:p>
          <a:p>
            <a:pPr marL="857250" lvl="1" indent="-457200">
              <a:buFont typeface="Courier New" pitchFamily="49" charset="0"/>
              <a:buChar char="o"/>
            </a:pPr>
            <a:r>
              <a:rPr lang="en-US" sz="2600" dirty="0" smtClean="0">
                <a:latin typeface="+mj-lt"/>
              </a:rPr>
              <a:t>Clear Solution Labs</a:t>
            </a:r>
          </a:p>
          <a:p>
            <a:pPr marL="1257300" lvl="2" indent="-457200"/>
            <a:r>
              <a:rPr lang="en-US" sz="2200" dirty="0" smtClean="0">
                <a:latin typeface="+mj-lt"/>
              </a:rPr>
              <a:t>250 Job Opportunities (high skilled labor workforce) over the next 3 years</a:t>
            </a:r>
          </a:p>
          <a:p>
            <a:pPr marL="1257300" lvl="2" indent="-457200"/>
            <a:r>
              <a:rPr lang="en-US" sz="2200" dirty="0" smtClean="0">
                <a:latin typeface="+mj-lt"/>
              </a:rPr>
              <a:t>Capital Investment of $30m</a:t>
            </a:r>
          </a:p>
          <a:p>
            <a:pPr marL="1257300" lvl="2" indent="-457200"/>
            <a:r>
              <a:rPr lang="en-US" sz="2200" dirty="0" smtClean="0">
                <a:latin typeface="+mj-lt"/>
              </a:rPr>
              <a:t>Increase in Taxable </a:t>
            </a:r>
            <a:r>
              <a:rPr lang="en-US" sz="2200" dirty="0" err="1" smtClean="0">
                <a:latin typeface="+mj-lt"/>
              </a:rPr>
              <a:t>Rateables</a:t>
            </a:r>
            <a:endParaRPr lang="en-US" sz="2200" dirty="0" smtClean="0">
              <a:latin typeface="+mj-lt"/>
            </a:endParaRPr>
          </a:p>
          <a:p>
            <a:pPr marL="857250" lvl="1" indent="-457200">
              <a:buFont typeface="Courier New" pitchFamily="49" charset="0"/>
              <a:buChar char="o"/>
            </a:pPr>
            <a:r>
              <a:rPr lang="en-US" sz="2600" dirty="0" smtClean="0">
                <a:latin typeface="+mj-lt"/>
              </a:rPr>
              <a:t>Putnam Hospital Center</a:t>
            </a:r>
          </a:p>
          <a:p>
            <a:pPr marL="1257300" lvl="2" indent="-457200"/>
            <a:r>
              <a:rPr lang="en-US" sz="2200" dirty="0" smtClean="0">
                <a:latin typeface="+mj-lt"/>
              </a:rPr>
              <a:t>3 Additional Surgical Suites</a:t>
            </a:r>
          </a:p>
          <a:p>
            <a:pPr marL="1257300" lvl="2" indent="-457200"/>
            <a:r>
              <a:rPr lang="en-US" sz="2200" dirty="0" smtClean="0">
                <a:latin typeface="+mj-lt"/>
              </a:rPr>
              <a:t>Approximately 15 New (High Skilled) Jobs</a:t>
            </a:r>
          </a:p>
          <a:p>
            <a:pPr marL="1257300" lvl="2" indent="-457200"/>
            <a:r>
              <a:rPr lang="en-US" sz="2200" dirty="0" smtClean="0">
                <a:latin typeface="+mj-lt"/>
              </a:rPr>
              <a:t>Capital Investment of $5m</a:t>
            </a:r>
          </a:p>
          <a:p>
            <a:pPr marL="857250" lvl="1" indent="-457200">
              <a:buFont typeface="Courier New" pitchFamily="49" charset="0"/>
              <a:buChar char="o"/>
            </a:pPr>
            <a:r>
              <a:rPr lang="en-US" sz="2600" dirty="0">
                <a:latin typeface="+mj-lt"/>
              </a:rPr>
              <a:t>Opportunity Area Grant </a:t>
            </a:r>
          </a:p>
          <a:p>
            <a:pPr marL="1257300" lvl="2" indent="-457200"/>
            <a:r>
              <a:rPr lang="en-US" sz="2200" dirty="0" smtClean="0">
                <a:latin typeface="+mj-lt"/>
              </a:rPr>
              <a:t>Brewster – Peekskill Partnership</a:t>
            </a:r>
          </a:p>
          <a:p>
            <a:pPr marL="1257300" lvl="2" indent="-457200"/>
            <a:r>
              <a:rPr lang="en-US" sz="2200" dirty="0" smtClean="0">
                <a:latin typeface="+mj-lt"/>
              </a:rPr>
              <a:t>Workforce Training Grant &amp; Planning and Feasibility</a:t>
            </a:r>
          </a:p>
        </p:txBody>
      </p:sp>
      <p:sp>
        <p:nvSpPr>
          <p:cNvPr id="5" name="Title 1"/>
          <p:cNvSpPr txBox="1">
            <a:spLocks/>
          </p:cNvSpPr>
          <p:nvPr/>
        </p:nvSpPr>
        <p:spPr>
          <a:xfrm>
            <a:off x="419100" y="914400"/>
            <a:ext cx="83058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i="1" smtClean="0"/>
              <a:t>Opportunities – Looking Toward the Future</a:t>
            </a:r>
            <a:endParaRPr lang="en-US" sz="3600" i="1" dirty="0"/>
          </a:p>
        </p:txBody>
      </p:sp>
    </p:spTree>
    <p:extLst>
      <p:ext uri="{BB962C8B-B14F-4D97-AF65-F5344CB8AC3E}">
        <p14:creationId xmlns:p14="http://schemas.microsoft.com/office/powerpoint/2010/main" val="319084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7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4750"/>
                            </p:stCondLst>
                            <p:childTnLst>
                              <p:par>
                                <p:cTn id="21" presetID="10" presetClass="entr" presetSubtype="0" fill="hold" grpId="0" nodeType="afterEffect">
                                  <p:stCondLst>
                                    <p:cond delay="75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6000"/>
                            </p:stCondLst>
                            <p:childTnLst>
                              <p:par>
                                <p:cTn id="25" presetID="10" presetClass="entr" presetSubtype="0" fill="hold" grpId="0" nodeType="afterEffect">
                                  <p:stCondLst>
                                    <p:cond delay="75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7250"/>
                            </p:stCondLst>
                            <p:childTnLst>
                              <p:par>
                                <p:cTn id="29" presetID="10" presetClass="entr" presetSubtype="0" fill="hold" grpId="0" nodeType="afterEffect">
                                  <p:stCondLst>
                                    <p:cond delay="100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8750"/>
                            </p:stCondLst>
                            <p:childTnLst>
                              <p:par>
                                <p:cTn id="33" presetID="10" presetClass="entr" presetSubtype="0" fill="hold" grpId="0" nodeType="afterEffect">
                                  <p:stCondLst>
                                    <p:cond delay="75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10000"/>
                            </p:stCondLst>
                            <p:childTnLst>
                              <p:par>
                                <p:cTn id="37" presetID="10" presetClass="entr" presetSubtype="0" fill="hold" grpId="0" nodeType="afterEffect">
                                  <p:stCondLst>
                                    <p:cond delay="75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11250"/>
                            </p:stCondLst>
                            <p:childTnLst>
                              <p:par>
                                <p:cTn id="41" presetID="10" presetClass="entr" presetSubtype="0" fill="hold" grpId="0" nodeType="afterEffect">
                                  <p:stCondLst>
                                    <p:cond delay="75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par>
                          <p:cTn id="44" fill="hold">
                            <p:stCondLst>
                              <p:cond delay="12500"/>
                            </p:stCondLst>
                            <p:childTnLst>
                              <p:par>
                                <p:cTn id="45" presetID="10" presetClass="entr" presetSubtype="0" fill="hold" grpId="0" nodeType="afterEffect">
                                  <p:stCondLst>
                                    <p:cond delay="100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par>
                          <p:cTn id="48" fill="hold">
                            <p:stCondLst>
                              <p:cond delay="14000"/>
                            </p:stCondLst>
                            <p:childTnLst>
                              <p:par>
                                <p:cTn id="49" presetID="10" presetClass="entr" presetSubtype="0" fill="hold" grpId="0" nodeType="afterEffect">
                                  <p:stCondLst>
                                    <p:cond delay="75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childTnLst>
                          </p:cTn>
                        </p:par>
                        <p:par>
                          <p:cTn id="52" fill="hold">
                            <p:stCondLst>
                              <p:cond delay="15250"/>
                            </p:stCondLst>
                            <p:childTnLst>
                              <p:par>
                                <p:cTn id="53" presetID="10" presetClass="entr" presetSubtype="0" fill="hold" grpId="0" nodeType="afterEffect">
                                  <p:stCondLst>
                                    <p:cond delay="75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fade">
                                      <p:cBhvr>
                                        <p:cTn id="55"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609600" y="1905000"/>
            <a:ext cx="8039100" cy="3276600"/>
          </a:xfrm>
        </p:spPr>
        <p:txBody>
          <a:bodyPr>
            <a:normAutofit lnSpcReduction="10000"/>
          </a:bodyPr>
          <a:lstStyle/>
          <a:p>
            <a:pPr marL="0" indent="0">
              <a:buNone/>
            </a:pPr>
            <a:r>
              <a:rPr lang="en-US" dirty="0" smtClean="0">
                <a:latin typeface="+mj-lt"/>
              </a:rPr>
              <a:t>Job Retention, Job </a:t>
            </a:r>
            <a:r>
              <a:rPr lang="en-US" dirty="0">
                <a:latin typeface="+mj-lt"/>
              </a:rPr>
              <a:t>Creation </a:t>
            </a:r>
            <a:r>
              <a:rPr lang="en-US" dirty="0" smtClean="0">
                <a:latin typeface="+mj-lt"/>
              </a:rPr>
              <a:t>&amp; Economic Development*</a:t>
            </a:r>
            <a:endParaRPr lang="en-US" dirty="0" smtClean="0">
              <a:latin typeface="+mj-lt"/>
            </a:endParaRPr>
          </a:p>
          <a:p>
            <a:r>
              <a:rPr lang="en-US" sz="2800" dirty="0" smtClean="0">
                <a:latin typeface="+mj-lt"/>
              </a:rPr>
              <a:t>Jobs Retained, Keeping 50 People Working</a:t>
            </a:r>
          </a:p>
          <a:p>
            <a:r>
              <a:rPr lang="en-US" sz="2800" dirty="0" smtClean="0">
                <a:latin typeface="+mj-lt"/>
              </a:rPr>
              <a:t>Jobs Created, Putting 300 People Back To Work</a:t>
            </a:r>
            <a:endParaRPr lang="en-US" sz="2400" dirty="0" smtClean="0">
              <a:latin typeface="+mj-lt"/>
            </a:endParaRPr>
          </a:p>
          <a:p>
            <a:r>
              <a:rPr lang="en-US" sz="2800" dirty="0" smtClean="0">
                <a:latin typeface="+mj-lt"/>
              </a:rPr>
              <a:t>Economic Development</a:t>
            </a:r>
          </a:p>
          <a:p>
            <a:pPr lvl="1"/>
            <a:r>
              <a:rPr lang="en-US" sz="2400" dirty="0" smtClean="0">
                <a:latin typeface="+mj-lt"/>
              </a:rPr>
              <a:t>$36m in Capital Investments, </a:t>
            </a:r>
            <a:r>
              <a:rPr lang="en-US" sz="2400" dirty="0">
                <a:latin typeface="+mj-lt"/>
              </a:rPr>
              <a:t>p</a:t>
            </a:r>
            <a:r>
              <a:rPr lang="en-US" sz="2400" dirty="0" smtClean="0">
                <a:latin typeface="+mj-lt"/>
              </a:rPr>
              <a:t>eople believing in our County</a:t>
            </a:r>
            <a:endParaRPr lang="en-US" sz="2400" dirty="0" smtClean="0">
              <a:latin typeface="+mj-lt"/>
            </a:endParaRPr>
          </a:p>
        </p:txBody>
      </p:sp>
      <p:sp>
        <p:nvSpPr>
          <p:cNvPr id="3" name="TextBox 2"/>
          <p:cNvSpPr txBox="1"/>
          <p:nvPr/>
        </p:nvSpPr>
        <p:spPr>
          <a:xfrm>
            <a:off x="684341" y="5410200"/>
            <a:ext cx="7699224" cy="523220"/>
          </a:xfrm>
          <a:prstGeom prst="rect">
            <a:avLst/>
          </a:prstGeom>
          <a:noFill/>
        </p:spPr>
        <p:txBody>
          <a:bodyPr wrap="none" rtlCol="0">
            <a:spAutoFit/>
          </a:bodyPr>
          <a:lstStyle/>
          <a:p>
            <a:r>
              <a:rPr lang="en-US" sz="2800" i="1" dirty="0" smtClean="0"/>
              <a:t>*There Are Currently 25 </a:t>
            </a:r>
            <a:r>
              <a:rPr lang="en-US" sz="2800" b="1" i="1" dirty="0" smtClean="0"/>
              <a:t>Projects</a:t>
            </a:r>
            <a:r>
              <a:rPr lang="en-US" sz="2800" i="1" dirty="0" smtClean="0"/>
              <a:t> In “</a:t>
            </a:r>
            <a:r>
              <a:rPr lang="en-US" sz="2800" b="1" i="1" dirty="0" smtClean="0"/>
              <a:t>The Pipeline</a:t>
            </a:r>
            <a:r>
              <a:rPr lang="en-US" sz="2800" i="1" dirty="0" smtClean="0"/>
              <a:t>” </a:t>
            </a:r>
            <a:endParaRPr lang="en-US" sz="2800" i="1" dirty="0"/>
          </a:p>
        </p:txBody>
      </p:sp>
      <p:sp>
        <p:nvSpPr>
          <p:cNvPr id="5" name="Title 1"/>
          <p:cNvSpPr txBox="1">
            <a:spLocks/>
          </p:cNvSpPr>
          <p:nvPr/>
        </p:nvSpPr>
        <p:spPr>
          <a:xfrm>
            <a:off x="419100" y="914400"/>
            <a:ext cx="83058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i="1" smtClean="0"/>
              <a:t>Opportunities – Looking Toward the Future</a:t>
            </a:r>
            <a:endParaRPr lang="en-US" sz="3600" i="1" dirty="0"/>
          </a:p>
        </p:txBody>
      </p:sp>
    </p:spTree>
    <p:extLst>
      <p:ext uri="{BB962C8B-B14F-4D97-AF65-F5344CB8AC3E}">
        <p14:creationId xmlns:p14="http://schemas.microsoft.com/office/powerpoint/2010/main" val="104235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7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3250"/>
                            </p:stCondLst>
                            <p:childTnLst>
                              <p:par>
                                <p:cTn id="17" presetID="10" presetClass="entr" presetSubtype="0" fill="hold" grpId="0" nodeType="afterEffect">
                                  <p:stCondLst>
                                    <p:cond delay="7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4500"/>
                            </p:stCondLst>
                            <p:childTnLst>
                              <p:par>
                                <p:cTn id="21" presetID="10" presetClass="entr" presetSubtype="0" fill="hold" grpId="0" nodeType="afterEffect">
                                  <p:stCondLst>
                                    <p:cond delay="75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5750"/>
                            </p:stCondLst>
                            <p:childTnLst>
                              <p:par>
                                <p:cTn id="25" presetID="10" presetClass="entr" presetSubtype="0" fill="hold" grpId="0" nodeType="afterEffect">
                                  <p:stCondLst>
                                    <p:cond delay="10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990600"/>
            <a:ext cx="7924800" cy="914400"/>
          </a:xfrm>
        </p:spPr>
        <p:txBody>
          <a:bodyPr>
            <a:noAutofit/>
          </a:bodyPr>
          <a:lstStyle/>
          <a:p>
            <a:r>
              <a:rPr lang="en-US" b="1" dirty="0" smtClean="0"/>
              <a:t>Challenges - Fiscal and Social</a:t>
            </a:r>
            <a:endParaRPr lang="en-US" b="1" dirty="0"/>
          </a:p>
        </p:txBody>
      </p:sp>
      <p:sp>
        <p:nvSpPr>
          <p:cNvPr id="4" name="Content Placeholder 3"/>
          <p:cNvSpPr>
            <a:spLocks noGrp="1"/>
          </p:cNvSpPr>
          <p:nvPr>
            <p:ph sz="quarter" idx="4294967295"/>
          </p:nvPr>
        </p:nvSpPr>
        <p:spPr>
          <a:xfrm>
            <a:off x="1600200" y="4038600"/>
            <a:ext cx="6972300" cy="2057400"/>
          </a:xfrm>
        </p:spPr>
        <p:txBody>
          <a:bodyPr>
            <a:normAutofit fontScale="92500"/>
          </a:bodyPr>
          <a:lstStyle/>
          <a:p>
            <a:pPr marL="877824" lvl="2" indent="-384048">
              <a:buClr>
                <a:schemeClr val="accent1">
                  <a:lumMod val="75000"/>
                </a:schemeClr>
              </a:buClr>
              <a:buSzPct val="80000"/>
            </a:pPr>
            <a:r>
              <a:rPr lang="en-US" dirty="0" smtClean="0">
                <a:cs typeface="Times New Roman" pitchFamily="18" charset="0"/>
              </a:rPr>
              <a:t>Increased Property Taxes</a:t>
            </a:r>
            <a:endParaRPr lang="en-US" dirty="0">
              <a:cs typeface="Times New Roman" pitchFamily="18" charset="0"/>
            </a:endParaRPr>
          </a:p>
          <a:p>
            <a:pPr marL="877824" lvl="2" indent="-384048">
              <a:buClr>
                <a:schemeClr val="accent1">
                  <a:lumMod val="75000"/>
                </a:schemeClr>
              </a:buClr>
              <a:buSzPct val="80000"/>
            </a:pPr>
            <a:r>
              <a:rPr lang="en-US" dirty="0" smtClean="0">
                <a:latin typeface="+mj-lt"/>
                <a:cs typeface="Times New Roman" pitchFamily="18" charset="0"/>
              </a:rPr>
              <a:t>Decreased Funding  for </a:t>
            </a:r>
            <a:r>
              <a:rPr lang="en-US" b="1" i="1" dirty="0" smtClean="0">
                <a:latin typeface="+mj-lt"/>
                <a:cs typeface="Times New Roman" pitchFamily="18" charset="0"/>
              </a:rPr>
              <a:t>“Quality of Life </a:t>
            </a:r>
            <a:r>
              <a:rPr lang="en-US" b="1" i="1" dirty="0" smtClean="0">
                <a:latin typeface="+mj-lt"/>
                <a:cs typeface="Times New Roman" pitchFamily="18" charset="0"/>
              </a:rPr>
              <a:t>Services”</a:t>
            </a:r>
            <a:endParaRPr lang="en-US" b="1" i="1" dirty="0" smtClean="0">
              <a:latin typeface="+mj-lt"/>
              <a:cs typeface="Times New Roman" pitchFamily="18" charset="0"/>
            </a:endParaRPr>
          </a:p>
          <a:p>
            <a:pPr marL="950976" lvl="3" indent="0">
              <a:buClr>
                <a:schemeClr val="accent1">
                  <a:lumMod val="75000"/>
                </a:schemeClr>
              </a:buClr>
              <a:buSzPct val="80000"/>
              <a:buNone/>
            </a:pPr>
            <a:r>
              <a:rPr lang="en-US" dirty="0" smtClean="0">
                <a:latin typeface="+mj-lt"/>
                <a:cs typeface="Times New Roman" pitchFamily="18" charset="0"/>
              </a:rPr>
              <a:t>e.g., Road </a:t>
            </a:r>
            <a:r>
              <a:rPr lang="en-US" dirty="0" smtClean="0">
                <a:latin typeface="+mj-lt"/>
                <a:cs typeface="Times New Roman" pitchFamily="18" charset="0"/>
              </a:rPr>
              <a:t>Patrol, Parks &amp; Recreation, </a:t>
            </a:r>
            <a:r>
              <a:rPr lang="en-US" dirty="0" smtClean="0">
                <a:latin typeface="+mj-lt"/>
                <a:cs typeface="Times New Roman" pitchFamily="18" charset="0"/>
              </a:rPr>
              <a:t>Outside Agencies</a:t>
            </a:r>
          </a:p>
          <a:p>
            <a:pPr marL="836676" lvl="2" indent="-342900">
              <a:buClr>
                <a:schemeClr val="accent1">
                  <a:lumMod val="75000"/>
                </a:schemeClr>
              </a:buClr>
              <a:buSzPct val="80000"/>
            </a:pPr>
            <a:r>
              <a:rPr lang="en-US" dirty="0" smtClean="0">
                <a:latin typeface="+mj-lt"/>
                <a:cs typeface="Times New Roman" pitchFamily="18" charset="0"/>
              </a:rPr>
              <a:t>Increased </a:t>
            </a:r>
            <a:r>
              <a:rPr lang="en-US" b="1" i="1" dirty="0" smtClean="0">
                <a:latin typeface="+mj-lt"/>
                <a:cs typeface="Times New Roman" pitchFamily="18" charset="0"/>
              </a:rPr>
              <a:t>“Program User Fees”</a:t>
            </a:r>
          </a:p>
          <a:p>
            <a:pPr marL="950976" lvl="3" indent="0">
              <a:buClr>
                <a:schemeClr val="accent1">
                  <a:lumMod val="75000"/>
                </a:schemeClr>
              </a:buClr>
              <a:buSzPct val="80000"/>
              <a:buNone/>
            </a:pPr>
            <a:r>
              <a:rPr lang="en-US" dirty="0" smtClean="0">
                <a:latin typeface="+mj-lt"/>
                <a:cs typeface="Times New Roman" pitchFamily="18" charset="0"/>
              </a:rPr>
              <a:t>e.g., </a:t>
            </a:r>
            <a:r>
              <a:rPr lang="en-US" i="1" dirty="0" smtClean="0">
                <a:latin typeface="+mj-lt"/>
                <a:cs typeface="Times New Roman" pitchFamily="18" charset="0"/>
              </a:rPr>
              <a:t>Permit Fees, Park Fees, Recording Fees</a:t>
            </a:r>
            <a:endParaRPr lang="en-US" i="1" dirty="0"/>
          </a:p>
        </p:txBody>
      </p:sp>
      <p:sp>
        <p:nvSpPr>
          <p:cNvPr id="3" name="TextBox 2"/>
          <p:cNvSpPr txBox="1"/>
          <p:nvPr/>
        </p:nvSpPr>
        <p:spPr>
          <a:xfrm>
            <a:off x="968897" y="2005786"/>
            <a:ext cx="7206206" cy="1815882"/>
          </a:xfrm>
          <a:prstGeom prst="rect">
            <a:avLst/>
          </a:prstGeom>
          <a:noFill/>
        </p:spPr>
        <p:txBody>
          <a:bodyPr wrap="square" rtlCol="0">
            <a:spAutoFit/>
          </a:bodyPr>
          <a:lstStyle/>
          <a:p>
            <a:pPr marL="36576" lvl="1" algn="ctr">
              <a:buSzPct val="80000"/>
            </a:pPr>
            <a:r>
              <a:rPr lang="en-US" sz="2800" b="1" i="1" dirty="0">
                <a:cs typeface="Times New Roman" pitchFamily="18" charset="0"/>
              </a:rPr>
              <a:t>The State and Federal reimbursements</a:t>
            </a:r>
            <a:r>
              <a:rPr lang="en-US" sz="2800" dirty="0">
                <a:cs typeface="Times New Roman" pitchFamily="18" charset="0"/>
              </a:rPr>
              <a:t> from mandated programs are </a:t>
            </a:r>
            <a:r>
              <a:rPr lang="en-US" sz="2800" b="1" dirty="0" smtClean="0">
                <a:solidFill>
                  <a:srgbClr val="FF0000"/>
                </a:solidFill>
                <a:cs typeface="Times New Roman" pitchFamily="18" charset="0"/>
              </a:rPr>
              <a:t>DECREASING</a:t>
            </a:r>
            <a:r>
              <a:rPr lang="en-US" sz="2800" dirty="0" smtClean="0">
                <a:cs typeface="Times New Roman" pitchFamily="18" charset="0"/>
              </a:rPr>
              <a:t>, while </a:t>
            </a:r>
            <a:r>
              <a:rPr lang="en-US" sz="2800" dirty="0">
                <a:cs typeface="Times New Roman" pitchFamily="18" charset="0"/>
              </a:rPr>
              <a:t>the number of participants and costs are </a:t>
            </a:r>
            <a:r>
              <a:rPr lang="en-US" sz="2800" b="1" dirty="0" smtClean="0">
                <a:solidFill>
                  <a:srgbClr val="FF0000"/>
                </a:solidFill>
                <a:cs typeface="Times New Roman" pitchFamily="18" charset="0"/>
              </a:rPr>
              <a:t>INCREASING </a:t>
            </a:r>
            <a:r>
              <a:rPr lang="en-US" sz="2800" dirty="0">
                <a:cs typeface="Times New Roman" pitchFamily="18" charset="0"/>
              </a:rPr>
              <a:t>which will result in:</a:t>
            </a:r>
          </a:p>
        </p:txBody>
      </p:sp>
    </p:spTree>
    <p:extLst>
      <p:ext uri="{BB962C8B-B14F-4D97-AF65-F5344CB8AC3E}">
        <p14:creationId xmlns:p14="http://schemas.microsoft.com/office/powerpoint/2010/main" val="105110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250"/>
                            </p:stCondLst>
                            <p:childTnLst>
                              <p:par>
                                <p:cTn id="9" presetID="10" presetClass="entr" presetSubtype="0" fill="hold" grpId="0" nodeType="afterEffect">
                                  <p:stCondLst>
                                    <p:cond delay="2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12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5750"/>
                            </p:stCondLst>
                            <p:childTnLst>
                              <p:par>
                                <p:cTn id="17" presetID="10" presetClass="entr" presetSubtype="0" fill="hold" grpId="0" nodeType="afterEffect">
                                  <p:stCondLst>
                                    <p:cond delay="125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7500"/>
                            </p:stCondLst>
                            <p:childTnLst>
                              <p:par>
                                <p:cTn id="21" presetID="10" presetClass="entr" presetSubtype="0" fill="hold" grpId="0" nodeType="afterEffect">
                                  <p:stCondLst>
                                    <p:cond delay="150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9500"/>
                            </p:stCondLst>
                            <p:childTnLst>
                              <p:par>
                                <p:cTn id="25" presetID="10" presetClass="entr" presetSubtype="0" fill="hold" grpId="0" nodeType="afterEffect">
                                  <p:stCondLst>
                                    <p:cond delay="100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143000"/>
            <a:ext cx="7502182" cy="769441"/>
          </a:xfrm>
          <a:prstGeom prst="rect">
            <a:avLst/>
          </a:prstGeom>
          <a:noFill/>
        </p:spPr>
        <p:txBody>
          <a:bodyPr wrap="none" rtlCol="0">
            <a:spAutoFit/>
          </a:bodyPr>
          <a:lstStyle/>
          <a:p>
            <a:r>
              <a:rPr lang="en-US" sz="4400" b="1" dirty="0" smtClean="0"/>
              <a:t>Federal Government Shutdown</a:t>
            </a:r>
          </a:p>
        </p:txBody>
      </p:sp>
      <p:pic>
        <p:nvPicPr>
          <p:cNvPr id="3075" name="Picture 3" descr="C:\Users\thomas.lannon\AppData\Local\Microsoft\Windows\Temporary Internet Files\Content.IE5\ZJASFDDN\MC9003840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5280" y="2286000"/>
            <a:ext cx="2733440" cy="317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11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143000"/>
            <a:ext cx="7502182" cy="769441"/>
          </a:xfrm>
          <a:prstGeom prst="rect">
            <a:avLst/>
          </a:prstGeom>
          <a:noFill/>
        </p:spPr>
        <p:txBody>
          <a:bodyPr wrap="none" rtlCol="0">
            <a:spAutoFit/>
          </a:bodyPr>
          <a:lstStyle/>
          <a:p>
            <a:r>
              <a:rPr lang="en-US" sz="4400" b="1" dirty="0" smtClean="0"/>
              <a:t>Federal Government Shutdown</a:t>
            </a:r>
          </a:p>
        </p:txBody>
      </p:sp>
      <p:sp>
        <p:nvSpPr>
          <p:cNvPr id="5" name="TextBox 4"/>
          <p:cNvSpPr txBox="1"/>
          <p:nvPr/>
        </p:nvSpPr>
        <p:spPr>
          <a:xfrm>
            <a:off x="838200" y="2507902"/>
            <a:ext cx="7543800" cy="1384995"/>
          </a:xfrm>
          <a:prstGeom prst="rect">
            <a:avLst/>
          </a:prstGeom>
          <a:noFill/>
        </p:spPr>
        <p:txBody>
          <a:bodyPr wrap="square" rtlCol="0">
            <a:spAutoFit/>
          </a:bodyPr>
          <a:lstStyle/>
          <a:p>
            <a:pPr algn="ctr"/>
            <a:r>
              <a:rPr lang="en-US" sz="2800" b="1" dirty="0" smtClean="0"/>
              <a:t>We know all too well that the ultimate responsibility to deliver services to those in need will fall on the shoulders of the County Taxpayers.</a:t>
            </a:r>
            <a:endParaRPr lang="en-US" sz="2800" b="1" dirty="0"/>
          </a:p>
        </p:txBody>
      </p:sp>
    </p:spTree>
    <p:extLst>
      <p:ext uri="{BB962C8B-B14F-4D97-AF65-F5344CB8AC3E}">
        <p14:creationId xmlns:p14="http://schemas.microsoft.com/office/powerpoint/2010/main" val="248337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7573" y="3204865"/>
            <a:ext cx="7875426" cy="769441"/>
          </a:xfrm>
          <a:prstGeom prst="rect">
            <a:avLst/>
          </a:prstGeom>
          <a:noFill/>
        </p:spPr>
        <p:txBody>
          <a:bodyPr wrap="none" rtlCol="0">
            <a:spAutoFit/>
          </a:bodyPr>
          <a:lstStyle/>
          <a:p>
            <a:r>
              <a:rPr lang="en-US" sz="4400" dirty="0" smtClean="0"/>
              <a:t>Doing Business In Putnam County</a:t>
            </a:r>
          </a:p>
        </p:txBody>
      </p:sp>
      <p:sp>
        <p:nvSpPr>
          <p:cNvPr id="9" name="TextBox 8"/>
          <p:cNvSpPr txBox="1"/>
          <p:nvPr/>
        </p:nvSpPr>
        <p:spPr>
          <a:xfrm>
            <a:off x="3943719" y="2743200"/>
            <a:ext cx="1256562" cy="461665"/>
          </a:xfrm>
          <a:prstGeom prst="rect">
            <a:avLst/>
          </a:prstGeom>
          <a:noFill/>
        </p:spPr>
        <p:txBody>
          <a:bodyPr wrap="none" rtlCol="0">
            <a:spAutoFit/>
          </a:bodyPr>
          <a:lstStyle/>
          <a:p>
            <a:r>
              <a:rPr lang="en-US" sz="2400" i="1" dirty="0" smtClean="0"/>
              <a:t>Presents</a:t>
            </a:r>
          </a:p>
        </p:txBody>
      </p:sp>
      <p:sp>
        <p:nvSpPr>
          <p:cNvPr id="10" name="TextBox 9"/>
          <p:cNvSpPr txBox="1"/>
          <p:nvPr/>
        </p:nvSpPr>
        <p:spPr>
          <a:xfrm>
            <a:off x="307906" y="4191000"/>
            <a:ext cx="8494761" cy="954107"/>
          </a:xfrm>
          <a:prstGeom prst="rect">
            <a:avLst/>
          </a:prstGeom>
          <a:noFill/>
        </p:spPr>
        <p:txBody>
          <a:bodyPr wrap="none" rtlCol="0">
            <a:spAutoFit/>
          </a:bodyPr>
          <a:lstStyle/>
          <a:p>
            <a:pPr algn="ctr"/>
            <a:r>
              <a:rPr lang="en-US" sz="2800" dirty="0" smtClean="0"/>
              <a:t>Thursday, October 24, 2013 at 8:30 AM</a:t>
            </a:r>
          </a:p>
          <a:p>
            <a:pPr algn="ctr"/>
            <a:r>
              <a:rPr lang="en-US" sz="2800" dirty="0" smtClean="0"/>
              <a:t>Putnam County Training &amp; Operations Center Auditorium</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86492"/>
            <a:ext cx="2976234" cy="125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281" y="1076283"/>
            <a:ext cx="2464549" cy="150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20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90600"/>
            <a:ext cx="8229600" cy="1143000"/>
          </a:xfrm>
        </p:spPr>
        <p:txBody>
          <a:bodyPr>
            <a:normAutofit fontScale="90000"/>
          </a:bodyPr>
          <a:lstStyle/>
          <a:p>
            <a:r>
              <a:rPr lang="en-US" dirty="0" smtClean="0"/>
              <a:t>Special Meeting Of The</a:t>
            </a:r>
            <a:br>
              <a:rPr lang="en-US" dirty="0" smtClean="0"/>
            </a:br>
            <a:r>
              <a:rPr lang="en-US" dirty="0" smtClean="0"/>
              <a:t>Putnam County Legislature</a:t>
            </a:r>
            <a:endParaRPr lang="en-US" dirty="0"/>
          </a:p>
        </p:txBody>
      </p:sp>
      <p:sp>
        <p:nvSpPr>
          <p:cNvPr id="3" name="Content Placeholder 2"/>
          <p:cNvSpPr>
            <a:spLocks noGrp="1"/>
          </p:cNvSpPr>
          <p:nvPr>
            <p:ph idx="1"/>
          </p:nvPr>
        </p:nvSpPr>
        <p:spPr>
          <a:xfrm>
            <a:off x="457200" y="2133601"/>
            <a:ext cx="8229600" cy="609600"/>
          </a:xfrm>
        </p:spPr>
        <p:txBody>
          <a:bodyPr>
            <a:normAutofit/>
          </a:bodyPr>
          <a:lstStyle/>
          <a:p>
            <a:pPr marL="0" indent="0" algn="ctr">
              <a:buNone/>
            </a:pPr>
            <a:r>
              <a:rPr lang="en-US" sz="2800" i="1" dirty="0" smtClean="0"/>
              <a:t>Roll Call</a:t>
            </a:r>
            <a:endParaRPr lang="en-US" sz="2800" i="1" dirty="0"/>
          </a:p>
        </p:txBody>
      </p:sp>
      <p:sp>
        <p:nvSpPr>
          <p:cNvPr id="2" name="TextBox 1"/>
          <p:cNvSpPr txBox="1"/>
          <p:nvPr/>
        </p:nvSpPr>
        <p:spPr>
          <a:xfrm>
            <a:off x="244764" y="2743200"/>
            <a:ext cx="8686800" cy="3816429"/>
          </a:xfrm>
          <a:prstGeom prst="rect">
            <a:avLst/>
          </a:prstGeom>
          <a:noFill/>
        </p:spPr>
        <p:txBody>
          <a:bodyPr wrap="square" rtlCol="0">
            <a:spAutoFit/>
          </a:bodyPr>
          <a:lstStyle/>
          <a:p>
            <a:pPr algn="ctr"/>
            <a:r>
              <a:rPr lang="en-US" dirty="0" smtClean="0">
                <a:latin typeface="Arial" pitchFamily="34" charset="0"/>
                <a:cs typeface="Arial" pitchFamily="34" charset="0"/>
              </a:rPr>
              <a:t>Richard T. </a:t>
            </a:r>
            <a:r>
              <a:rPr lang="en-US" dirty="0" err="1" smtClean="0">
                <a:latin typeface="Arial" pitchFamily="34" charset="0"/>
                <a:cs typeface="Arial" pitchFamily="34" charset="0"/>
              </a:rPr>
              <a:t>Othmer</a:t>
            </a:r>
            <a:r>
              <a:rPr lang="en-US" dirty="0" smtClean="0">
                <a:latin typeface="Arial" pitchFamily="34" charset="0"/>
                <a:cs typeface="Arial" pitchFamily="34" charset="0"/>
              </a:rPr>
              <a:t>, Jr., Chairman</a:t>
            </a:r>
          </a:p>
          <a:p>
            <a:pPr algn="ctr"/>
            <a:r>
              <a:rPr lang="en-US" sz="1600" i="1" smtClean="0">
                <a:latin typeface="Arial" pitchFamily="34" charset="0"/>
                <a:cs typeface="Arial" pitchFamily="34" charset="0"/>
              </a:rPr>
              <a:t>District 3</a:t>
            </a:r>
            <a:endParaRPr lang="en-US" sz="1600" i="1"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	Barbara J. </a:t>
            </a:r>
            <a:r>
              <a:rPr lang="en-US" dirty="0" err="1" smtClean="0">
                <a:latin typeface="Arial" pitchFamily="34" charset="0"/>
                <a:cs typeface="Arial" pitchFamily="34" charset="0"/>
              </a:rPr>
              <a:t>Scuccimarra</a:t>
            </a:r>
            <a:r>
              <a:rPr lang="en-US" dirty="0" smtClean="0">
                <a:latin typeface="Arial" pitchFamily="34" charset="0"/>
                <a:cs typeface="Arial" pitchFamily="34" charset="0"/>
              </a:rPr>
              <a:t>			Roger S. Gross</a:t>
            </a:r>
          </a:p>
          <a:p>
            <a:r>
              <a:rPr lang="en-US" sz="1600" i="1" dirty="0" smtClean="0">
                <a:latin typeface="Arial" pitchFamily="34" charset="0"/>
                <a:cs typeface="Arial" pitchFamily="34" charset="0"/>
              </a:rPr>
              <a:t>	District 1					District 6</a:t>
            </a:r>
          </a:p>
          <a:p>
            <a:endParaRPr lang="en-US" dirty="0">
              <a:latin typeface="Arial" pitchFamily="34" charset="0"/>
              <a:cs typeface="Arial" pitchFamily="34" charset="0"/>
            </a:endParaRPr>
          </a:p>
          <a:p>
            <a:r>
              <a:rPr lang="en-US" dirty="0" smtClean="0">
                <a:latin typeface="Arial" pitchFamily="34" charset="0"/>
                <a:cs typeface="Arial" pitchFamily="34" charset="0"/>
              </a:rPr>
              <a:t>	Sam </a:t>
            </a:r>
            <a:r>
              <a:rPr lang="en-US" dirty="0" err="1" smtClean="0">
                <a:latin typeface="Arial" pitchFamily="34" charset="0"/>
                <a:cs typeface="Arial" pitchFamily="34" charset="0"/>
              </a:rPr>
              <a:t>Oliverio</a:t>
            </a:r>
            <a:r>
              <a:rPr lang="en-US" dirty="0" smtClean="0">
                <a:latin typeface="Arial" pitchFamily="34" charset="0"/>
                <a:cs typeface="Arial" pitchFamily="34" charset="0"/>
              </a:rPr>
              <a:t>, Jr.				Joseph F. </a:t>
            </a:r>
            <a:r>
              <a:rPr lang="en-US" dirty="0" err="1" smtClean="0">
                <a:latin typeface="Arial" pitchFamily="34" charset="0"/>
                <a:cs typeface="Arial" pitchFamily="34" charset="0"/>
              </a:rPr>
              <a:t>Castellano</a:t>
            </a:r>
            <a:endParaRPr lang="en-US" dirty="0" smtClean="0">
              <a:latin typeface="Arial" pitchFamily="34" charset="0"/>
              <a:cs typeface="Arial" pitchFamily="34" charset="0"/>
            </a:endParaRPr>
          </a:p>
          <a:p>
            <a:r>
              <a:rPr lang="en-US" sz="1600" i="1" dirty="0" smtClean="0">
                <a:latin typeface="Arial" pitchFamily="34" charset="0"/>
                <a:cs typeface="Arial" pitchFamily="34" charset="0"/>
              </a:rPr>
              <a:t>	District 2					District 7</a:t>
            </a:r>
          </a:p>
          <a:p>
            <a:endParaRPr lang="en-US" dirty="0">
              <a:latin typeface="Arial" pitchFamily="34" charset="0"/>
              <a:cs typeface="Arial" pitchFamily="34" charset="0"/>
            </a:endParaRPr>
          </a:p>
          <a:p>
            <a:r>
              <a:rPr lang="en-US" dirty="0" smtClean="0">
                <a:latin typeface="Arial" pitchFamily="34" charset="0"/>
                <a:cs typeface="Arial" pitchFamily="34" charset="0"/>
              </a:rPr>
              <a:t>	Ginny </a:t>
            </a:r>
            <a:r>
              <a:rPr lang="en-US" dirty="0" err="1" smtClean="0">
                <a:latin typeface="Arial" pitchFamily="34" charset="0"/>
                <a:cs typeface="Arial" pitchFamily="34" charset="0"/>
              </a:rPr>
              <a:t>Nacerino</a:t>
            </a:r>
            <a:r>
              <a:rPr lang="en-US" dirty="0" smtClean="0">
                <a:latin typeface="Arial" pitchFamily="34" charset="0"/>
                <a:cs typeface="Arial" pitchFamily="34" charset="0"/>
              </a:rPr>
              <a:t>				</a:t>
            </a:r>
            <a:r>
              <a:rPr lang="en-US" dirty="0" err="1" smtClean="0">
                <a:latin typeface="Arial" pitchFamily="34" charset="0"/>
                <a:cs typeface="Arial" pitchFamily="34" charset="0"/>
              </a:rPr>
              <a:t>Dini</a:t>
            </a:r>
            <a:r>
              <a:rPr lang="en-US" dirty="0" smtClean="0">
                <a:latin typeface="Arial" pitchFamily="34" charset="0"/>
                <a:cs typeface="Arial" pitchFamily="34" charset="0"/>
              </a:rPr>
              <a:t> </a:t>
            </a:r>
            <a:r>
              <a:rPr lang="en-US" dirty="0" err="1" smtClean="0">
                <a:latin typeface="Arial" pitchFamily="34" charset="0"/>
                <a:cs typeface="Arial" pitchFamily="34" charset="0"/>
              </a:rPr>
              <a:t>LoBue</a:t>
            </a:r>
            <a:endParaRPr lang="en-US" dirty="0" smtClean="0">
              <a:latin typeface="Arial" pitchFamily="34" charset="0"/>
              <a:cs typeface="Arial" pitchFamily="34" charset="0"/>
            </a:endParaRPr>
          </a:p>
          <a:p>
            <a:r>
              <a:rPr lang="en-US" sz="1600" i="1" dirty="0" smtClean="0">
                <a:latin typeface="Arial" pitchFamily="34" charset="0"/>
                <a:cs typeface="Arial" pitchFamily="34" charset="0"/>
              </a:rPr>
              <a:t>	District 4					District 8</a:t>
            </a:r>
          </a:p>
          <a:p>
            <a:endParaRPr lang="en-US" dirty="0">
              <a:latin typeface="Arial" pitchFamily="34" charset="0"/>
              <a:cs typeface="Arial" pitchFamily="34" charset="0"/>
            </a:endParaRPr>
          </a:p>
          <a:p>
            <a:r>
              <a:rPr lang="en-US" dirty="0" smtClean="0">
                <a:latin typeface="Arial" pitchFamily="34" charset="0"/>
                <a:cs typeface="Arial" pitchFamily="34" charset="0"/>
              </a:rPr>
              <a:t>	Carl L. Albano				Anthony </a:t>
            </a:r>
            <a:r>
              <a:rPr lang="en-US" dirty="0" err="1" smtClean="0">
                <a:latin typeface="Arial" pitchFamily="34" charset="0"/>
                <a:cs typeface="Arial" pitchFamily="34" charset="0"/>
              </a:rPr>
              <a:t>DiCarlo</a:t>
            </a:r>
            <a:endParaRPr lang="en-US" dirty="0" smtClean="0">
              <a:latin typeface="Arial" pitchFamily="34" charset="0"/>
              <a:cs typeface="Arial" pitchFamily="34" charset="0"/>
            </a:endParaRPr>
          </a:p>
          <a:p>
            <a:r>
              <a:rPr lang="en-US" sz="1600" i="1" dirty="0" smtClean="0">
                <a:latin typeface="Arial" pitchFamily="34" charset="0"/>
                <a:cs typeface="Arial" pitchFamily="34" charset="0"/>
              </a:rPr>
              <a:t>	District 5					District 9</a:t>
            </a:r>
          </a:p>
        </p:txBody>
      </p:sp>
    </p:spTree>
    <p:extLst>
      <p:ext uri="{BB962C8B-B14F-4D97-AF65-F5344CB8AC3E}">
        <p14:creationId xmlns:p14="http://schemas.microsoft.com/office/powerpoint/2010/main" val="167800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16231" y="3054965"/>
            <a:ext cx="8078109" cy="2431435"/>
          </a:xfrm>
          <a:prstGeom prst="rect">
            <a:avLst/>
          </a:prstGeom>
          <a:noFill/>
        </p:spPr>
        <p:txBody>
          <a:bodyPr wrap="none" rtlCol="0">
            <a:spAutoFit/>
          </a:bodyPr>
          <a:lstStyle/>
          <a:p>
            <a:r>
              <a:rPr lang="en-US" sz="3200" dirty="0" smtClean="0"/>
              <a:t>Helping Our Local Business Owners Understand</a:t>
            </a:r>
          </a:p>
          <a:p>
            <a:pPr marL="342900" indent="-342900">
              <a:buFont typeface="Arial" pitchFamily="34" charset="0"/>
              <a:buChar char="•"/>
            </a:pPr>
            <a:r>
              <a:rPr lang="en-US" sz="2400" dirty="0" smtClean="0"/>
              <a:t>The Local Government Marketplace</a:t>
            </a:r>
          </a:p>
          <a:p>
            <a:pPr marL="342900" indent="-342900">
              <a:buFont typeface="Arial" pitchFamily="34" charset="0"/>
              <a:buChar char="•"/>
            </a:pPr>
            <a:r>
              <a:rPr lang="en-US" sz="2400" dirty="0" smtClean="0"/>
              <a:t>What Local Governments Purchase</a:t>
            </a:r>
          </a:p>
          <a:p>
            <a:pPr marL="342900" indent="-342900">
              <a:buFont typeface="Arial" pitchFamily="34" charset="0"/>
              <a:buChar char="•"/>
            </a:pPr>
            <a:r>
              <a:rPr lang="en-US" sz="2400" dirty="0" smtClean="0"/>
              <a:t>The Government Procurement Process</a:t>
            </a:r>
          </a:p>
          <a:p>
            <a:pPr marL="342900" indent="-342900">
              <a:buFont typeface="Arial" pitchFamily="34" charset="0"/>
              <a:buChar char="•"/>
            </a:pPr>
            <a:r>
              <a:rPr lang="en-US" sz="2400" dirty="0" smtClean="0"/>
              <a:t>The Laws Governing Government Procurement</a:t>
            </a:r>
          </a:p>
          <a:p>
            <a:pPr marL="342900" indent="-342900">
              <a:buFont typeface="Arial" pitchFamily="34" charset="0"/>
              <a:buChar char="•"/>
            </a:pPr>
            <a:r>
              <a:rPr lang="en-US" sz="2400" dirty="0" smtClean="0"/>
              <a:t>The Empire State Purchasing Group Bid Notification </a:t>
            </a:r>
            <a:r>
              <a:rPr lang="en-US" sz="2400" dirty="0" smtClean="0"/>
              <a:t>System</a:t>
            </a:r>
            <a:endParaRPr lang="en-US" sz="2400" dirty="0" smtClean="0"/>
          </a:p>
        </p:txBody>
      </p:sp>
      <p:sp>
        <p:nvSpPr>
          <p:cNvPr id="2" name="TextBox 1"/>
          <p:cNvSpPr txBox="1"/>
          <p:nvPr/>
        </p:nvSpPr>
        <p:spPr>
          <a:xfrm>
            <a:off x="304800" y="5572780"/>
            <a:ext cx="8534400" cy="523220"/>
          </a:xfrm>
          <a:prstGeom prst="rect">
            <a:avLst/>
          </a:prstGeom>
          <a:noFill/>
        </p:spPr>
        <p:txBody>
          <a:bodyPr wrap="square" rtlCol="0">
            <a:spAutoFit/>
          </a:bodyPr>
          <a:lstStyle/>
          <a:p>
            <a:pPr algn="ctr"/>
            <a:r>
              <a:rPr lang="en-US" sz="2800" b="1" i="1" dirty="0" smtClean="0"/>
              <a:t>Focus on Enhancing Main Street &amp; the Local Economy</a:t>
            </a:r>
            <a:endParaRPr lang="en-US" sz="2800" b="1" i="1" dirty="0"/>
          </a:p>
        </p:txBody>
      </p:sp>
      <p:sp>
        <p:nvSpPr>
          <p:cNvPr id="6" name="TextBox 5"/>
          <p:cNvSpPr txBox="1"/>
          <p:nvPr/>
        </p:nvSpPr>
        <p:spPr>
          <a:xfrm>
            <a:off x="617573" y="1031558"/>
            <a:ext cx="7875426" cy="769441"/>
          </a:xfrm>
          <a:prstGeom prst="rect">
            <a:avLst/>
          </a:prstGeom>
          <a:noFill/>
        </p:spPr>
        <p:txBody>
          <a:bodyPr wrap="none" rtlCol="0">
            <a:spAutoFit/>
          </a:bodyPr>
          <a:lstStyle/>
          <a:p>
            <a:r>
              <a:rPr lang="en-US" sz="4400" dirty="0" smtClean="0"/>
              <a:t>Doing Business In Putnam County</a:t>
            </a:r>
          </a:p>
        </p:txBody>
      </p:sp>
      <p:sp>
        <p:nvSpPr>
          <p:cNvPr id="7" name="TextBox 6"/>
          <p:cNvSpPr txBox="1"/>
          <p:nvPr/>
        </p:nvSpPr>
        <p:spPr>
          <a:xfrm>
            <a:off x="307906" y="1865293"/>
            <a:ext cx="8494761" cy="954107"/>
          </a:xfrm>
          <a:prstGeom prst="rect">
            <a:avLst/>
          </a:prstGeom>
          <a:noFill/>
        </p:spPr>
        <p:txBody>
          <a:bodyPr wrap="none" rtlCol="0">
            <a:spAutoFit/>
          </a:bodyPr>
          <a:lstStyle/>
          <a:p>
            <a:pPr algn="ctr"/>
            <a:r>
              <a:rPr lang="en-US" sz="2800" dirty="0" smtClean="0"/>
              <a:t>Thursday, October 24, 2013 at 8:30 AM</a:t>
            </a:r>
          </a:p>
          <a:p>
            <a:pPr algn="ctr"/>
            <a:r>
              <a:rPr lang="en-US" sz="2800" dirty="0" smtClean="0"/>
              <a:t>Putnam County Training &amp; Operations Center Auditorium</a:t>
            </a:r>
            <a:endParaRPr lang="en-US" sz="2800" dirty="0"/>
          </a:p>
        </p:txBody>
      </p:sp>
    </p:spTree>
    <p:extLst>
      <p:ext uri="{BB962C8B-B14F-4D97-AF65-F5344CB8AC3E}">
        <p14:creationId xmlns:p14="http://schemas.microsoft.com/office/powerpoint/2010/main" val="226227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50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500"/>
                                        <p:tgtEl>
                                          <p:spTgt spid="11">
                                            <p:txEl>
                                              <p:pRg st="1" end="1"/>
                                            </p:txEl>
                                          </p:spTgt>
                                        </p:tgtEl>
                                      </p:cBhvr>
                                    </p:animEffect>
                                  </p:childTnLst>
                                </p:cTn>
                              </p:par>
                            </p:childTnLst>
                          </p:cTn>
                        </p:par>
                        <p:par>
                          <p:cTn id="12" fill="hold">
                            <p:stCondLst>
                              <p:cond delay="1750"/>
                            </p:stCondLst>
                            <p:childTnLst>
                              <p:par>
                                <p:cTn id="13" presetID="10" presetClass="entr" presetSubtype="0" fill="hold" grpId="0" nodeType="afterEffect">
                                  <p:stCondLst>
                                    <p:cond delay="50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par>
                          <p:cTn id="16" fill="hold">
                            <p:stCondLst>
                              <p:cond delay="2750"/>
                            </p:stCondLst>
                            <p:childTnLst>
                              <p:par>
                                <p:cTn id="17" presetID="10" presetClass="entr" presetSubtype="0" fill="hold" grpId="0" nodeType="afterEffect">
                                  <p:stCondLst>
                                    <p:cond delay="50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500"/>
                                        <p:tgtEl>
                                          <p:spTgt spid="11">
                                            <p:txEl>
                                              <p:pRg st="3" end="3"/>
                                            </p:txEl>
                                          </p:spTgt>
                                        </p:tgtEl>
                                      </p:cBhvr>
                                    </p:animEffect>
                                  </p:childTnLst>
                                </p:cTn>
                              </p:par>
                            </p:childTnLst>
                          </p:cTn>
                        </p:par>
                        <p:par>
                          <p:cTn id="20" fill="hold">
                            <p:stCondLst>
                              <p:cond delay="3750"/>
                            </p:stCondLst>
                            <p:childTnLst>
                              <p:par>
                                <p:cTn id="21" presetID="10" presetClass="entr" presetSubtype="0" fill="hold" grpId="0" nodeType="afterEffect">
                                  <p:stCondLst>
                                    <p:cond delay="50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par>
                          <p:cTn id="24" fill="hold">
                            <p:stCondLst>
                              <p:cond delay="4750"/>
                            </p:stCondLst>
                            <p:childTnLst>
                              <p:par>
                                <p:cTn id="25" presetID="10" presetClass="entr" presetSubtype="0" fill="hold" grpId="0" nodeType="afterEffect">
                                  <p:stCondLst>
                                    <p:cond delay="50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par>
                          <p:cTn id="28" fill="hold">
                            <p:stCondLst>
                              <p:cond delay="5750"/>
                            </p:stCondLst>
                            <p:childTnLst>
                              <p:par>
                                <p:cTn id="29" presetID="10" presetClass="entr" presetSubtype="0" fill="hold" grpId="0" nodeType="afterEffect">
                                  <p:stCondLst>
                                    <p:cond delay="75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083334"/>
            <a:ext cx="4800600" cy="253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7160" y="4006096"/>
            <a:ext cx="7543800" cy="1785104"/>
          </a:xfrm>
          <a:prstGeom prst="rect">
            <a:avLst/>
          </a:prstGeom>
          <a:noFill/>
        </p:spPr>
        <p:txBody>
          <a:bodyPr wrap="square" rtlCol="0">
            <a:spAutoFit/>
          </a:bodyPr>
          <a:lstStyle/>
          <a:p>
            <a:pPr algn="ctr"/>
            <a:r>
              <a:rPr lang="en-US" sz="2000" b="1" dirty="0" smtClean="0"/>
              <a:t>2013 Putnam County EDC Annual Gala</a:t>
            </a:r>
          </a:p>
          <a:p>
            <a:pPr marL="285750" indent="-285750">
              <a:buFont typeface="Arial" pitchFamily="34" charset="0"/>
              <a:buChar char="•"/>
            </a:pPr>
            <a:r>
              <a:rPr lang="en-US" dirty="0" smtClean="0"/>
              <a:t>An </a:t>
            </a:r>
            <a:r>
              <a:rPr lang="en-US" dirty="0" smtClean="0"/>
              <a:t>Evening of Networking With Hudson Valley Business Leaders</a:t>
            </a:r>
          </a:p>
          <a:p>
            <a:pPr marL="285750" indent="-285750">
              <a:buFont typeface="Arial" pitchFamily="34" charset="0"/>
              <a:buChar char="•"/>
            </a:pPr>
            <a:r>
              <a:rPr lang="en-US" dirty="0" smtClean="0"/>
              <a:t>Hosted on the </a:t>
            </a:r>
            <a:r>
              <a:rPr lang="en-US" dirty="0" err="1" smtClean="0"/>
              <a:t>Atlantica</a:t>
            </a:r>
            <a:endParaRPr lang="en-US" dirty="0" smtClean="0"/>
          </a:p>
          <a:p>
            <a:pPr marL="285750" indent="-285750">
              <a:buFont typeface="Arial" pitchFamily="34" charset="0"/>
              <a:buChar char="•"/>
            </a:pPr>
            <a:r>
              <a:rPr lang="en-US" dirty="0" smtClean="0"/>
              <a:t>Departing From Cold Spring</a:t>
            </a:r>
          </a:p>
          <a:p>
            <a:pPr marL="285750" indent="-285750">
              <a:buFont typeface="Arial" pitchFamily="34" charset="0"/>
              <a:buChar char="•"/>
            </a:pPr>
            <a:r>
              <a:rPr lang="en-US" dirty="0" smtClean="0"/>
              <a:t>$175 Per Ticket</a:t>
            </a:r>
          </a:p>
          <a:p>
            <a:pPr marL="285750" indent="-285750">
              <a:buFont typeface="Arial" pitchFamily="34" charset="0"/>
              <a:buChar char="•"/>
            </a:pPr>
            <a:r>
              <a:rPr lang="en-US" b="1" dirty="0" smtClean="0"/>
              <a:t>Contact Meghan </a:t>
            </a:r>
            <a:r>
              <a:rPr lang="en-US" b="1" dirty="0" smtClean="0"/>
              <a:t>Taylor, President </a:t>
            </a:r>
            <a:r>
              <a:rPr lang="en-US" b="1" dirty="0" smtClean="0"/>
              <a:t>at 845-808-1021</a:t>
            </a:r>
            <a:endParaRPr lang="en-US" b="1" dirty="0"/>
          </a:p>
        </p:txBody>
      </p:sp>
      <p:sp>
        <p:nvSpPr>
          <p:cNvPr id="3" name="TextBox 2"/>
          <p:cNvSpPr txBox="1"/>
          <p:nvPr/>
        </p:nvSpPr>
        <p:spPr>
          <a:xfrm>
            <a:off x="5257801" y="2674203"/>
            <a:ext cx="3581400" cy="830997"/>
          </a:xfrm>
          <a:prstGeom prst="rect">
            <a:avLst/>
          </a:prstGeom>
          <a:noFill/>
        </p:spPr>
        <p:txBody>
          <a:bodyPr wrap="square" rtlCol="0">
            <a:spAutoFit/>
          </a:bodyPr>
          <a:lstStyle/>
          <a:p>
            <a:pPr algn="ctr"/>
            <a:r>
              <a:rPr lang="en-US" sz="2400" dirty="0" smtClean="0"/>
              <a:t>Thursday, October 10, 2013  5:30 PM to 9:30 PM</a:t>
            </a: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35092"/>
            <a:ext cx="3279584" cy="137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1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28600" y="4495800"/>
            <a:ext cx="5946775" cy="1295400"/>
          </a:xfrm>
        </p:spPr>
        <p:txBody>
          <a:bodyPr>
            <a:normAutofit/>
          </a:bodyPr>
          <a:lstStyle/>
          <a:p>
            <a:pPr marL="36576" indent="0">
              <a:buNone/>
            </a:pPr>
            <a:r>
              <a:rPr lang="en-US" sz="3600" dirty="0" smtClean="0"/>
              <a:t>MaryEllen Odell</a:t>
            </a:r>
          </a:p>
          <a:p>
            <a:pPr marL="36576" indent="0">
              <a:spcBef>
                <a:spcPts val="0"/>
              </a:spcBef>
              <a:buNone/>
            </a:pPr>
            <a:r>
              <a:rPr lang="en-US" sz="2800" i="1" dirty="0" smtClean="0"/>
              <a:t>County Executive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6536" y="1250830"/>
            <a:ext cx="2950927" cy="2938518"/>
          </a:xfrm>
          <a:prstGeom prst="rect">
            <a:avLst/>
          </a:prstGeom>
        </p:spPr>
      </p:pic>
    </p:spTree>
    <p:extLst>
      <p:ext uri="{BB962C8B-B14F-4D97-AF65-F5344CB8AC3E}">
        <p14:creationId xmlns:p14="http://schemas.microsoft.com/office/powerpoint/2010/main" val="34195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84849"/>
            <a:ext cx="8229600" cy="1143000"/>
          </a:xfrm>
        </p:spPr>
        <p:txBody>
          <a:bodyPr>
            <a:normAutofit fontScale="90000"/>
          </a:bodyPr>
          <a:lstStyle/>
          <a:p>
            <a:r>
              <a:rPr lang="en-US" dirty="0" smtClean="0"/>
              <a:t>Special Meeting Of The</a:t>
            </a:r>
            <a:br>
              <a:rPr lang="en-US" dirty="0" smtClean="0"/>
            </a:br>
            <a:r>
              <a:rPr lang="en-US" dirty="0" smtClean="0"/>
              <a:t>Putnam County Legislature</a:t>
            </a:r>
            <a:endParaRPr lang="en-US" dirty="0"/>
          </a:p>
        </p:txBody>
      </p:sp>
    </p:spTree>
    <p:extLst>
      <p:ext uri="{BB962C8B-B14F-4D97-AF65-F5344CB8AC3E}">
        <p14:creationId xmlns:p14="http://schemas.microsoft.com/office/powerpoint/2010/main" val="410902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84849"/>
            <a:ext cx="8229600" cy="1143000"/>
          </a:xfrm>
        </p:spPr>
        <p:txBody>
          <a:bodyPr>
            <a:normAutofit fontScale="90000"/>
          </a:bodyPr>
          <a:lstStyle/>
          <a:p>
            <a:r>
              <a:rPr lang="en-US" dirty="0" smtClean="0"/>
              <a:t>Special Meeting Of The</a:t>
            </a:r>
            <a:br>
              <a:rPr lang="en-US" dirty="0" smtClean="0"/>
            </a:br>
            <a:r>
              <a:rPr lang="en-US" dirty="0" smtClean="0"/>
              <a:t>Putnam County Legislature</a:t>
            </a:r>
            <a:endParaRPr lang="en-US" dirty="0"/>
          </a:p>
        </p:txBody>
      </p:sp>
      <p:sp>
        <p:nvSpPr>
          <p:cNvPr id="5" name="Content Placeholder 2"/>
          <p:cNvSpPr>
            <a:spLocks noGrp="1"/>
          </p:cNvSpPr>
          <p:nvPr>
            <p:ph idx="1"/>
          </p:nvPr>
        </p:nvSpPr>
        <p:spPr>
          <a:xfrm>
            <a:off x="457200" y="2819400"/>
            <a:ext cx="8229600" cy="609600"/>
          </a:xfrm>
        </p:spPr>
        <p:txBody>
          <a:bodyPr/>
          <a:lstStyle/>
          <a:p>
            <a:r>
              <a:rPr lang="en-US" dirty="0" smtClean="0"/>
              <a:t>Adjournment</a:t>
            </a:r>
            <a:endParaRPr lang="en-US" dirty="0"/>
          </a:p>
        </p:txBody>
      </p:sp>
      <p:sp>
        <p:nvSpPr>
          <p:cNvPr id="6" name="TextBox 5"/>
          <p:cNvSpPr txBox="1"/>
          <p:nvPr/>
        </p:nvSpPr>
        <p:spPr>
          <a:xfrm>
            <a:off x="228600" y="3465493"/>
            <a:ext cx="8686800" cy="954107"/>
          </a:xfrm>
          <a:prstGeom prst="rect">
            <a:avLst/>
          </a:prstGeom>
          <a:noFill/>
        </p:spPr>
        <p:txBody>
          <a:bodyPr wrap="square" rtlCol="0">
            <a:spAutoFit/>
          </a:bodyPr>
          <a:lstStyle/>
          <a:p>
            <a:pPr algn="ctr"/>
            <a:r>
              <a:rPr lang="en-US" sz="3200" dirty="0" smtClean="0">
                <a:latin typeface="Arial" pitchFamily="34" charset="0"/>
                <a:cs typeface="Arial" pitchFamily="34" charset="0"/>
              </a:rPr>
              <a:t>Richard T. </a:t>
            </a:r>
            <a:r>
              <a:rPr lang="en-US" sz="3200" dirty="0" err="1" smtClean="0">
                <a:latin typeface="Arial" pitchFamily="34" charset="0"/>
                <a:cs typeface="Arial" pitchFamily="34" charset="0"/>
              </a:rPr>
              <a:t>Othmer</a:t>
            </a:r>
            <a:r>
              <a:rPr lang="en-US" sz="3200" dirty="0" smtClean="0">
                <a:latin typeface="Arial" pitchFamily="34" charset="0"/>
                <a:cs typeface="Arial" pitchFamily="34" charset="0"/>
              </a:rPr>
              <a:t>, Jr., Chairman</a:t>
            </a:r>
          </a:p>
          <a:p>
            <a:pPr algn="ctr"/>
            <a:r>
              <a:rPr lang="en-US" sz="2400" i="1" dirty="0" smtClean="0">
                <a:latin typeface="Arial" pitchFamily="34" charset="0"/>
                <a:cs typeface="Arial" pitchFamily="34" charset="0"/>
              </a:rPr>
              <a:t>Putnam County Legislature</a:t>
            </a:r>
          </a:p>
        </p:txBody>
      </p:sp>
    </p:spTree>
    <p:extLst>
      <p:ext uri="{BB962C8B-B14F-4D97-AF65-F5344CB8AC3E}">
        <p14:creationId xmlns:p14="http://schemas.microsoft.com/office/powerpoint/2010/main" val="53678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28600" y="4495800"/>
            <a:ext cx="5946775" cy="1295400"/>
          </a:xfrm>
        </p:spPr>
        <p:txBody>
          <a:bodyPr>
            <a:normAutofit/>
          </a:bodyPr>
          <a:lstStyle/>
          <a:p>
            <a:pPr marL="36576" indent="0">
              <a:buNone/>
            </a:pPr>
            <a:r>
              <a:rPr lang="en-US" sz="3600" dirty="0" smtClean="0"/>
              <a:t>MaryEllen Odell</a:t>
            </a:r>
          </a:p>
          <a:p>
            <a:pPr marL="36576" indent="0">
              <a:spcBef>
                <a:spcPts val="0"/>
              </a:spcBef>
              <a:buNone/>
            </a:pPr>
            <a:r>
              <a:rPr lang="en-US" sz="2800" i="1" dirty="0" smtClean="0"/>
              <a:t>County Executive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6536" y="1250830"/>
            <a:ext cx="2950927" cy="2938518"/>
          </a:xfrm>
          <a:prstGeom prst="rect">
            <a:avLst/>
          </a:prstGeom>
        </p:spPr>
      </p:pic>
    </p:spTree>
    <p:extLst>
      <p:ext uri="{BB962C8B-B14F-4D97-AF65-F5344CB8AC3E}">
        <p14:creationId xmlns:p14="http://schemas.microsoft.com/office/powerpoint/2010/main" val="68241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750"/>
                            </p:stCondLst>
                            <p:childTnLst>
                              <p:par>
                                <p:cTn id="11" presetID="10" presetClass="entr" presetSubtype="0" fill="hold" grpId="0"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3500"/>
                            </p:stCondLst>
                            <p:childTnLst>
                              <p:par>
                                <p:cTn id="15" presetID="10" presetClass="entr" presetSubtype="0" fill="hold" grpId="0" nodeType="afterEffect">
                                  <p:stCondLst>
                                    <p:cond delay="25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362200"/>
            <a:ext cx="6629400" cy="3048000"/>
          </a:xfrm>
        </p:spPr>
        <p:txBody>
          <a:bodyPr>
            <a:noAutofit/>
          </a:bodyPr>
          <a:lstStyle/>
          <a:p>
            <a:pPr algn="ctr"/>
            <a:r>
              <a:rPr lang="en-US" sz="3200" b="0" cap="none" dirty="0" smtClean="0">
                <a:solidFill>
                  <a:schemeClr val="bg1"/>
                </a:solidFill>
                <a:effectLst/>
                <a:latin typeface="Arial" pitchFamily="34" charset="0"/>
                <a:cs typeface="Arial" pitchFamily="34" charset="0"/>
              </a:rPr>
              <a:t>To </a:t>
            </a:r>
            <a:r>
              <a:rPr lang="en-US" sz="3200" b="0" cap="none" dirty="0">
                <a:solidFill>
                  <a:schemeClr val="bg1"/>
                </a:solidFill>
                <a:effectLst/>
                <a:latin typeface="Arial" pitchFamily="34" charset="0"/>
                <a:cs typeface="Arial" pitchFamily="34" charset="0"/>
              </a:rPr>
              <a:t>provide a transparent, effective and honest local government dedicated to meeting the needs of its citizens</a:t>
            </a:r>
          </a:p>
        </p:txBody>
      </p:sp>
      <p:sp>
        <p:nvSpPr>
          <p:cNvPr id="3" name="Text Placeholder 2"/>
          <p:cNvSpPr>
            <a:spLocks noGrp="1"/>
          </p:cNvSpPr>
          <p:nvPr>
            <p:ph type="body" idx="1"/>
          </p:nvPr>
        </p:nvSpPr>
        <p:spPr>
          <a:xfrm>
            <a:off x="1219200" y="1295400"/>
            <a:ext cx="6629400" cy="609488"/>
          </a:xfrm>
        </p:spPr>
        <p:txBody>
          <a:bodyPr>
            <a:noAutofit/>
          </a:bodyPr>
          <a:lstStyle/>
          <a:p>
            <a:pPr algn="ctr"/>
            <a:r>
              <a:rPr lang="en-US" sz="4400" dirty="0" smtClean="0">
                <a:solidFill>
                  <a:schemeClr val="bg1"/>
                </a:solidFill>
                <a:latin typeface="Arial" pitchFamily="34" charset="0"/>
                <a:cs typeface="Arial" pitchFamily="34" charset="0"/>
              </a:rPr>
              <a:t>Vision</a:t>
            </a:r>
            <a:endParaRPr lang="en-US" sz="4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927171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2209800"/>
            <a:ext cx="6629400" cy="2590800"/>
          </a:xfrm>
          <a:noFill/>
          <a:ln>
            <a:noFill/>
          </a:ln>
        </p:spPr>
        <p:txBody>
          <a:bodyPr>
            <a:noAutofit/>
          </a:bodyPr>
          <a:lstStyle/>
          <a:p>
            <a:r>
              <a:rPr lang="en-US" sz="3200" dirty="0">
                <a:ln w="5000" cmpd="sng">
                  <a:noFill/>
                  <a:prstDash val="solid"/>
                </a:ln>
                <a:effectLst/>
                <a:latin typeface="Arial" pitchFamily="34" charset="0"/>
                <a:cs typeface="Times New Roman" pitchFamily="18" charset="0"/>
              </a:rPr>
              <a:t>Develop a fiscally responsible budget that provides for the health, safety and quality of life of our residents while not exceeding the tax cap limit of </a:t>
            </a:r>
            <a:r>
              <a:rPr lang="en-US" sz="3200" b="1" i="1" dirty="0">
                <a:ln w="5000" cmpd="sng">
                  <a:noFill/>
                  <a:prstDash val="solid"/>
                </a:ln>
                <a:effectLst/>
                <a:latin typeface="Arial" pitchFamily="34" charset="0"/>
                <a:cs typeface="Times New Roman" pitchFamily="18" charset="0"/>
              </a:rPr>
              <a:t>1.66%</a:t>
            </a:r>
          </a:p>
        </p:txBody>
      </p:sp>
      <p:sp>
        <p:nvSpPr>
          <p:cNvPr id="3" name="Text Placeholder 2"/>
          <p:cNvSpPr>
            <a:spLocks noGrp="1"/>
          </p:cNvSpPr>
          <p:nvPr>
            <p:ph type="body" idx="4294967295"/>
          </p:nvPr>
        </p:nvSpPr>
        <p:spPr>
          <a:xfrm>
            <a:off x="1219200" y="1371600"/>
            <a:ext cx="6629400" cy="609600"/>
          </a:xfrm>
        </p:spPr>
        <p:txBody>
          <a:bodyPr>
            <a:noAutofit/>
          </a:bodyPr>
          <a:lstStyle/>
          <a:p>
            <a:pPr marL="36576" indent="0" algn="ctr">
              <a:buNone/>
            </a:pPr>
            <a:r>
              <a:rPr lang="en-US" sz="4400" dirty="0" smtClean="0">
                <a:latin typeface="Arial" pitchFamily="34" charset="0"/>
                <a:cs typeface="Arial" pitchFamily="34" charset="0"/>
              </a:rPr>
              <a:t>Budget Focus</a:t>
            </a:r>
            <a:endParaRPr lang="en-US" sz="4400" dirty="0">
              <a:latin typeface="Arial" pitchFamily="34" charset="0"/>
              <a:cs typeface="Arial" pitchFamily="34" charset="0"/>
            </a:endParaRPr>
          </a:p>
        </p:txBody>
      </p:sp>
    </p:spTree>
    <p:extLst>
      <p:ext uri="{BB962C8B-B14F-4D97-AF65-F5344CB8AC3E}">
        <p14:creationId xmlns:p14="http://schemas.microsoft.com/office/powerpoint/2010/main" val="382839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900" y="990600"/>
            <a:ext cx="7696200" cy="1219200"/>
          </a:xfrm>
        </p:spPr>
        <p:txBody>
          <a:bodyPr>
            <a:normAutofit fontScale="90000"/>
          </a:bodyPr>
          <a:lstStyle/>
          <a:p>
            <a:r>
              <a:rPr lang="en-US" b="0" dirty="0" smtClean="0">
                <a:solidFill>
                  <a:schemeClr val="tx1"/>
                </a:solidFill>
                <a:latin typeface="+mj-lt"/>
              </a:rPr>
              <a:t>Why Is the 2% Tax Cap Now </a:t>
            </a:r>
            <a:r>
              <a:rPr lang="en-US" dirty="0" smtClean="0"/>
              <a:t>The</a:t>
            </a:r>
            <a:r>
              <a:rPr lang="en-US" b="0" dirty="0" smtClean="0">
                <a:solidFill>
                  <a:schemeClr val="tx1"/>
                </a:solidFill>
                <a:latin typeface="+mj-lt"/>
              </a:rPr>
              <a:t> </a:t>
            </a:r>
            <a:r>
              <a:rPr lang="en-US" b="1" i="1" dirty="0" smtClean="0">
                <a:solidFill>
                  <a:schemeClr val="tx1"/>
                </a:solidFill>
                <a:latin typeface="+mj-lt"/>
              </a:rPr>
              <a:t>1.66%</a:t>
            </a:r>
            <a:r>
              <a:rPr lang="en-US" b="1" dirty="0" smtClean="0">
                <a:solidFill>
                  <a:schemeClr val="tx1"/>
                </a:solidFill>
                <a:latin typeface="+mj-lt"/>
              </a:rPr>
              <a:t> </a:t>
            </a:r>
            <a:r>
              <a:rPr lang="en-US" b="0" dirty="0" smtClean="0">
                <a:solidFill>
                  <a:schemeClr val="tx1"/>
                </a:solidFill>
                <a:latin typeface="+mj-lt"/>
              </a:rPr>
              <a:t>Tax Cap?</a:t>
            </a:r>
            <a:endParaRPr lang="en-US" b="0" dirty="0">
              <a:solidFill>
                <a:schemeClr val="tx1"/>
              </a:solidFill>
              <a:latin typeface="+mj-lt"/>
            </a:endParaRPr>
          </a:p>
        </p:txBody>
      </p:sp>
      <p:sp>
        <p:nvSpPr>
          <p:cNvPr id="4" name="Content Placeholder 3"/>
          <p:cNvSpPr>
            <a:spLocks noGrp="1"/>
          </p:cNvSpPr>
          <p:nvPr>
            <p:ph sz="quarter" idx="4294967295"/>
          </p:nvPr>
        </p:nvSpPr>
        <p:spPr>
          <a:xfrm>
            <a:off x="533400" y="2743200"/>
            <a:ext cx="8039100" cy="2209800"/>
          </a:xfrm>
        </p:spPr>
        <p:txBody>
          <a:bodyPr>
            <a:noAutofit/>
          </a:bodyPr>
          <a:lstStyle/>
          <a:p>
            <a:pPr marL="0" indent="0" algn="ctr" fontAlgn="base">
              <a:buNone/>
            </a:pPr>
            <a:r>
              <a:rPr lang="en-US" dirty="0" smtClean="0"/>
              <a:t>The NYS Property tax cap law provides that the tax levy increase is capped at 2% </a:t>
            </a:r>
            <a:r>
              <a:rPr lang="en-US" b="1" i="1" u="sng" dirty="0" smtClean="0"/>
              <a:t>or</a:t>
            </a:r>
            <a:r>
              <a:rPr lang="en-US" dirty="0" smtClean="0"/>
              <a:t> the rate of inflation, whichever is less </a:t>
            </a:r>
            <a:endParaRPr lang="en-US" dirty="0"/>
          </a:p>
        </p:txBody>
      </p:sp>
    </p:spTree>
    <p:extLst>
      <p:ext uri="{BB962C8B-B14F-4D97-AF65-F5344CB8AC3E}">
        <p14:creationId xmlns:p14="http://schemas.microsoft.com/office/powerpoint/2010/main" val="27598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900" y="990600"/>
            <a:ext cx="7696200" cy="1219200"/>
          </a:xfrm>
        </p:spPr>
        <p:txBody>
          <a:bodyPr>
            <a:normAutofit fontScale="90000"/>
          </a:bodyPr>
          <a:lstStyle/>
          <a:p>
            <a:r>
              <a:rPr lang="en-US" b="0" dirty="0" smtClean="0">
                <a:solidFill>
                  <a:schemeClr val="tx1"/>
                </a:solidFill>
                <a:latin typeface="+mj-lt"/>
              </a:rPr>
              <a:t>Why Is the 2% Tax Cap Now </a:t>
            </a:r>
            <a:r>
              <a:rPr lang="en-US" dirty="0" smtClean="0"/>
              <a:t>The</a:t>
            </a:r>
            <a:r>
              <a:rPr lang="en-US" b="0" dirty="0" smtClean="0">
                <a:solidFill>
                  <a:schemeClr val="tx1"/>
                </a:solidFill>
                <a:latin typeface="+mj-lt"/>
              </a:rPr>
              <a:t> </a:t>
            </a:r>
            <a:r>
              <a:rPr lang="en-US" b="1" i="1" dirty="0" smtClean="0">
                <a:solidFill>
                  <a:schemeClr val="tx1"/>
                </a:solidFill>
                <a:latin typeface="+mj-lt"/>
              </a:rPr>
              <a:t>1.66%</a:t>
            </a:r>
            <a:r>
              <a:rPr lang="en-US" b="0" dirty="0" smtClean="0">
                <a:solidFill>
                  <a:schemeClr val="tx1"/>
                </a:solidFill>
                <a:latin typeface="+mj-lt"/>
              </a:rPr>
              <a:t> Tax Cap?</a:t>
            </a:r>
            <a:endParaRPr lang="en-US" b="0" dirty="0">
              <a:solidFill>
                <a:schemeClr val="tx1"/>
              </a:solidFill>
              <a:latin typeface="+mj-lt"/>
            </a:endParaRPr>
          </a:p>
        </p:txBody>
      </p:sp>
      <p:sp>
        <p:nvSpPr>
          <p:cNvPr id="4" name="Content Placeholder 3"/>
          <p:cNvSpPr>
            <a:spLocks noGrp="1"/>
          </p:cNvSpPr>
          <p:nvPr>
            <p:ph sz="quarter" idx="4294967295"/>
          </p:nvPr>
        </p:nvSpPr>
        <p:spPr>
          <a:xfrm>
            <a:off x="533400" y="2743200"/>
            <a:ext cx="8039100" cy="2895600"/>
          </a:xfrm>
        </p:spPr>
        <p:txBody>
          <a:bodyPr>
            <a:noAutofit/>
          </a:bodyPr>
          <a:lstStyle/>
          <a:p>
            <a:pPr marL="0" indent="0" algn="ctr" fontAlgn="base">
              <a:buNone/>
            </a:pPr>
            <a:r>
              <a:rPr lang="en-US" dirty="0" smtClean="0"/>
              <a:t>For 2014, The Federal Bureau of Labor and Statistics has determined the rate of inflation to be </a:t>
            </a:r>
            <a:r>
              <a:rPr lang="en-US" b="1" i="1" dirty="0" smtClean="0"/>
              <a:t>1.66%</a:t>
            </a:r>
            <a:r>
              <a:rPr lang="en-US" dirty="0" smtClean="0"/>
              <a:t>.  This is a Statewide </a:t>
            </a:r>
            <a:r>
              <a:rPr lang="en-US" dirty="0" smtClean="0"/>
              <a:t>cap</a:t>
            </a:r>
            <a:endParaRPr lang="en-US" dirty="0" smtClean="0"/>
          </a:p>
        </p:txBody>
      </p:sp>
    </p:spTree>
    <p:extLst>
      <p:ext uri="{BB962C8B-B14F-4D97-AF65-F5344CB8AC3E}">
        <p14:creationId xmlns:p14="http://schemas.microsoft.com/office/powerpoint/2010/main" val="349930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Budget2014">
      <a:dk1>
        <a:srgbClr val="002D47"/>
      </a:dk1>
      <a:lt1>
        <a:srgbClr val="6B3021"/>
      </a:lt1>
      <a:dk2>
        <a:srgbClr val="041C2C"/>
      </a:dk2>
      <a:lt2>
        <a:srgbClr val="653024"/>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10841</TotalTime>
  <Words>1962</Words>
  <Application>Microsoft Office PowerPoint</Application>
  <PresentationFormat>On-screen Show (4:3)</PresentationFormat>
  <Paragraphs>320</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Special Meeting Of The Putnam County Legislature</vt:lpstr>
      <vt:lpstr>Special Meeting Of The Putnam County Legislature</vt:lpstr>
      <vt:lpstr>Special Meeting Of The Putnam County Legislature</vt:lpstr>
      <vt:lpstr>Special Meeting Of The Putnam County Legislature</vt:lpstr>
      <vt:lpstr>PowerPoint Presentation</vt:lpstr>
      <vt:lpstr>To provide a transparent, effective and honest local government dedicated to meeting the needs of its citizens</vt:lpstr>
      <vt:lpstr>Develop a fiscally responsible budget that provides for the health, safety and quality of life of our residents while not exceeding the tax cap limit of 1.66%</vt:lpstr>
      <vt:lpstr>Why Is the 2% Tax Cap Now The 1.66% Tax Cap?</vt:lpstr>
      <vt:lpstr>Why Is the 2% Tax Cap Now The 1.66% Tax Cap?</vt:lpstr>
      <vt:lpstr>Why Is the 2% Tax Cap Now The 1.66% Tax Cap?</vt:lpstr>
      <vt:lpstr>Summary of Proposed Budget</vt:lpstr>
      <vt:lpstr>Bottom Line To The Taxpayer</vt:lpstr>
      <vt:lpstr>PowerPoint Presentation</vt:lpstr>
      <vt:lpstr>PowerPoint Presentation</vt:lpstr>
      <vt:lpstr>What is a MANDATE?</vt:lpstr>
      <vt:lpstr>A Closer Look at MANDATED Programs</vt:lpstr>
      <vt:lpstr>What are some MANDATED programs in Putnam County?</vt:lpstr>
      <vt:lpstr>PowerPoint Presentation</vt:lpstr>
      <vt:lpstr>PowerPoint Presentation</vt:lpstr>
      <vt:lpstr>PowerPoint Presentation</vt:lpstr>
      <vt:lpstr>With the UNFUNDED MANDATE CHALLENGE……</vt:lpstr>
      <vt:lpstr> Revenue Initiatives – Maximizing our Assets – Optimizing our Resources</vt:lpstr>
      <vt:lpstr> Revenue Initiatives – Maximizing our Assets – Optimizing our Resources</vt:lpstr>
      <vt:lpstr> Revenue Initiatives – Maximizing our Assets – Optimizing our Resources</vt:lpstr>
      <vt:lpstr> Revenue Initiatives – Maximizing our Assets – Optimizing our Resources</vt:lpstr>
      <vt:lpstr> Revenue Initiatives – Maximizing our Assets – Optimizing our Resources</vt:lpstr>
      <vt:lpstr> Revenue Initiatives – Maximizing our Assets – Optimizing our Resources</vt:lpstr>
      <vt:lpstr> Revenue Initiatives – Maximizing our Assets – Optimizing our Resources</vt:lpstr>
      <vt:lpstr>PowerPoint Presentation</vt:lpstr>
      <vt:lpstr>Outside Agencies – Level Funding</vt:lpstr>
      <vt:lpstr>Outside Agencies – Increased Funding</vt:lpstr>
      <vt:lpstr>PowerPoint Presentation</vt:lpstr>
      <vt:lpstr>Opportunities – Looking Toward the Future</vt:lpstr>
      <vt:lpstr>PowerPoint Presentation</vt:lpstr>
      <vt:lpstr>PowerPoint Presentation</vt:lpstr>
      <vt:lpstr>Challenges - Fiscal and Social</vt:lpstr>
      <vt:lpstr>PowerPoint Presentation</vt:lpstr>
      <vt:lpstr>PowerPoint Presentation</vt:lpstr>
      <vt:lpstr>PowerPoint Presentation</vt:lpstr>
      <vt:lpstr>PowerPoint Presentation</vt:lpstr>
      <vt:lpstr>PowerPoint Presentation</vt:lpstr>
      <vt:lpstr>PowerPoint Presentation</vt:lpstr>
      <vt:lpstr>Special Meeting Of The Putnam County Legislature</vt:lpstr>
      <vt:lpstr>Special Meeting Of The Putnam County Legislature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Putnam County 2013 Budget</dc:title>
  <dc:creator>BJW</dc:creator>
  <cp:lastModifiedBy>Thomas C. Lannon, Sr.</cp:lastModifiedBy>
  <cp:revision>293</cp:revision>
  <cp:lastPrinted>2013-10-02T17:24:59Z</cp:lastPrinted>
  <dcterms:created xsi:type="dcterms:W3CDTF">2012-09-24T11:43:57Z</dcterms:created>
  <dcterms:modified xsi:type="dcterms:W3CDTF">2013-10-02T21:01:35Z</dcterms:modified>
</cp:coreProperties>
</file>